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4" r:id="rId7"/>
    <p:sldId id="265" r:id="rId8"/>
    <p:sldId id="266" r:id="rId9"/>
    <p:sldId id="267" r:id="rId10"/>
    <p:sldId id="268" r:id="rId11"/>
    <p:sldId id="285" r:id="rId12"/>
    <p:sldId id="269" r:id="rId13"/>
    <p:sldId id="283" r:id="rId14"/>
    <p:sldId id="284" r:id="rId15"/>
    <p:sldId id="270" r:id="rId16"/>
    <p:sldId id="271" r:id="rId17"/>
    <p:sldId id="272" r:id="rId18"/>
    <p:sldId id="273" r:id="rId19"/>
    <p:sldId id="274" r:id="rId20"/>
    <p:sldId id="263" r:id="rId21"/>
    <p:sldId id="275" r:id="rId22"/>
    <p:sldId id="276" r:id="rId23"/>
    <p:sldId id="278" r:id="rId24"/>
    <p:sldId id="280" r:id="rId25"/>
    <p:sldId id="279" r:id="rId26"/>
    <p:sldId id="281" r:id="rId27"/>
    <p:sldId id="277" r:id="rId28"/>
    <p:sldId id="282" r:id="rId2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865" autoAdjust="0"/>
    <p:restoredTop sz="94660"/>
  </p:normalViewPr>
  <p:slideViewPr>
    <p:cSldViewPr>
      <p:cViewPr varScale="1">
        <p:scale>
          <a:sx n="66" d="100"/>
          <a:sy n="66" d="100"/>
        </p:scale>
        <p:origin x="-127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075470-355C-4CD0-8776-63CEAF75B0AE}"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pPr rtl="1"/>
          <a:endParaRPr lang="he-IL"/>
        </a:p>
      </dgm:t>
    </dgm:pt>
    <dgm:pt modelId="{B703A359-5BD6-4349-9CCF-A3C2706E7A77}">
      <dgm:prSet phldrT="[Text]" custT="1"/>
      <dgm:spPr/>
      <dgm:t>
        <a:bodyPr/>
        <a:lstStyle/>
        <a:p>
          <a:pPr rtl="0"/>
          <a:r>
            <a:rPr lang="en-GB" sz="2000" dirty="0" err="1" smtClean="0"/>
            <a:t>Yehoshua</a:t>
          </a:r>
          <a:endParaRPr lang="he-IL" sz="2000" dirty="0"/>
        </a:p>
      </dgm:t>
    </dgm:pt>
    <dgm:pt modelId="{9584C1AE-804B-4C95-8943-F24F38AA03E6}" type="parTrans" cxnId="{9529E8EE-1329-411E-865A-795068401F23}">
      <dgm:prSet/>
      <dgm:spPr/>
      <dgm:t>
        <a:bodyPr/>
        <a:lstStyle/>
        <a:p>
          <a:pPr rtl="1"/>
          <a:endParaRPr lang="he-IL"/>
        </a:p>
      </dgm:t>
    </dgm:pt>
    <dgm:pt modelId="{F650EC31-5A33-483D-B7D8-0F030490A6A7}" type="sibTrans" cxnId="{9529E8EE-1329-411E-865A-795068401F23}">
      <dgm:prSet custT="1"/>
      <dgm:spPr/>
      <dgm:t>
        <a:bodyPr/>
        <a:lstStyle/>
        <a:p>
          <a:pPr rtl="1"/>
          <a:endParaRPr lang="he-IL" sz="2000"/>
        </a:p>
      </dgm:t>
    </dgm:pt>
    <dgm:pt modelId="{34CD8514-057A-4536-818C-536154EF2A81}">
      <dgm:prSet phldrT="[Text]" custT="1"/>
      <dgm:spPr/>
      <dgm:t>
        <a:bodyPr/>
        <a:lstStyle/>
        <a:p>
          <a:pPr rtl="0"/>
          <a:r>
            <a:rPr lang="en-GB" sz="2000" dirty="0" smtClean="0"/>
            <a:t>Having the land was dependent on our deeds</a:t>
          </a:r>
          <a:endParaRPr lang="he-IL" sz="2000" dirty="0"/>
        </a:p>
      </dgm:t>
    </dgm:pt>
    <dgm:pt modelId="{A0E6A6F8-6977-4448-9E9A-5BCE2FE2E868}" type="parTrans" cxnId="{FFE1504D-CAC7-4CA9-AFEC-6076AB4AF000}">
      <dgm:prSet/>
      <dgm:spPr/>
      <dgm:t>
        <a:bodyPr/>
        <a:lstStyle/>
        <a:p>
          <a:pPr rtl="1"/>
          <a:endParaRPr lang="he-IL"/>
        </a:p>
      </dgm:t>
    </dgm:pt>
    <dgm:pt modelId="{A18525EE-F840-4829-99B9-5FDF5F241607}" type="sibTrans" cxnId="{FFE1504D-CAC7-4CA9-AFEC-6076AB4AF000}">
      <dgm:prSet/>
      <dgm:spPr/>
      <dgm:t>
        <a:bodyPr/>
        <a:lstStyle/>
        <a:p>
          <a:pPr rtl="1"/>
          <a:endParaRPr lang="he-IL"/>
        </a:p>
      </dgm:t>
    </dgm:pt>
    <dgm:pt modelId="{DA1C3EEF-E049-47C9-B600-A71883904A03}">
      <dgm:prSet phldrT="[Text]" custT="1"/>
      <dgm:spPr/>
      <dgm:t>
        <a:bodyPr/>
        <a:lstStyle/>
        <a:p>
          <a:pPr rtl="0"/>
          <a:r>
            <a:rPr lang="en-GB" sz="2000" dirty="0" err="1" smtClean="0"/>
            <a:t>Bayit</a:t>
          </a:r>
          <a:r>
            <a:rPr lang="en-GB" sz="2000" dirty="0" smtClean="0"/>
            <a:t> </a:t>
          </a:r>
          <a:r>
            <a:rPr lang="en-GB" sz="2000" dirty="0" err="1" smtClean="0"/>
            <a:t>Rishon</a:t>
          </a:r>
          <a:endParaRPr lang="he-IL" sz="2000" dirty="0"/>
        </a:p>
      </dgm:t>
    </dgm:pt>
    <dgm:pt modelId="{20D90280-DE5A-4AAF-9ED5-6F9655FEA0E6}" type="parTrans" cxnId="{A5CB0EBA-0900-4EA6-BAF0-F7AE455160F6}">
      <dgm:prSet/>
      <dgm:spPr/>
      <dgm:t>
        <a:bodyPr/>
        <a:lstStyle/>
        <a:p>
          <a:pPr rtl="1"/>
          <a:endParaRPr lang="he-IL"/>
        </a:p>
      </dgm:t>
    </dgm:pt>
    <dgm:pt modelId="{D960932C-B7E9-4CD8-923C-3084D6AFBC44}" type="sibTrans" cxnId="{A5CB0EBA-0900-4EA6-BAF0-F7AE455160F6}">
      <dgm:prSet custT="1"/>
      <dgm:spPr/>
      <dgm:t>
        <a:bodyPr/>
        <a:lstStyle/>
        <a:p>
          <a:pPr rtl="1"/>
          <a:endParaRPr lang="he-IL" sz="2000"/>
        </a:p>
      </dgm:t>
    </dgm:pt>
    <dgm:pt modelId="{2F0C6C35-C1C7-4C83-BCA7-19F2E181082C}">
      <dgm:prSet phldrT="[Text]" custT="1"/>
      <dgm:spPr/>
      <dgm:t>
        <a:bodyPr/>
        <a:lstStyle/>
        <a:p>
          <a:pPr rtl="0"/>
          <a:r>
            <a:rPr lang="en-GB" sz="2000" dirty="0" smtClean="0"/>
            <a:t>The people got so bad that they were sent into exile and the Temple was destroyed</a:t>
          </a:r>
          <a:endParaRPr lang="he-IL" sz="2000" dirty="0"/>
        </a:p>
      </dgm:t>
    </dgm:pt>
    <dgm:pt modelId="{77EAFD68-DBD7-4848-BFA1-5DC9C137CDF7}" type="parTrans" cxnId="{96E7F417-0693-4E28-8B4E-27F3A61F591D}">
      <dgm:prSet/>
      <dgm:spPr/>
      <dgm:t>
        <a:bodyPr/>
        <a:lstStyle/>
        <a:p>
          <a:pPr rtl="1"/>
          <a:endParaRPr lang="he-IL"/>
        </a:p>
      </dgm:t>
    </dgm:pt>
    <dgm:pt modelId="{96F7139E-7879-411A-9251-FA17FE3F86FC}" type="sibTrans" cxnId="{96E7F417-0693-4E28-8B4E-27F3A61F591D}">
      <dgm:prSet/>
      <dgm:spPr/>
      <dgm:t>
        <a:bodyPr/>
        <a:lstStyle/>
        <a:p>
          <a:pPr rtl="1"/>
          <a:endParaRPr lang="he-IL"/>
        </a:p>
      </dgm:t>
    </dgm:pt>
    <dgm:pt modelId="{6E44F12F-52F7-41AA-B585-96DFC1AA4794}">
      <dgm:prSet phldrT="[Text]" custT="1"/>
      <dgm:spPr/>
      <dgm:t>
        <a:bodyPr/>
        <a:lstStyle/>
        <a:p>
          <a:pPr rtl="0"/>
          <a:r>
            <a:rPr lang="en-GB" sz="2000" dirty="0" smtClean="0"/>
            <a:t>Koresh</a:t>
          </a:r>
          <a:endParaRPr lang="he-IL" sz="2000" dirty="0"/>
        </a:p>
      </dgm:t>
    </dgm:pt>
    <dgm:pt modelId="{995D01D0-BCE1-4308-841F-BF6C6346A963}" type="parTrans" cxnId="{15BEF0B2-07B3-44E6-82BA-852E788259E1}">
      <dgm:prSet/>
      <dgm:spPr/>
      <dgm:t>
        <a:bodyPr/>
        <a:lstStyle/>
        <a:p>
          <a:pPr rtl="1"/>
          <a:endParaRPr lang="he-IL"/>
        </a:p>
      </dgm:t>
    </dgm:pt>
    <dgm:pt modelId="{40BB5017-2826-4E23-A402-B0F3CE881415}" type="sibTrans" cxnId="{15BEF0B2-07B3-44E6-82BA-852E788259E1}">
      <dgm:prSet custT="1"/>
      <dgm:spPr/>
      <dgm:t>
        <a:bodyPr/>
        <a:lstStyle/>
        <a:p>
          <a:pPr rtl="1"/>
          <a:endParaRPr lang="he-IL" sz="2000"/>
        </a:p>
      </dgm:t>
    </dgm:pt>
    <dgm:pt modelId="{3C7D31B9-376F-4541-AB40-8D9F96B78EA5}">
      <dgm:prSet phldrT="[Text]" custT="1"/>
      <dgm:spPr/>
      <dgm:t>
        <a:bodyPr/>
        <a:lstStyle/>
        <a:p>
          <a:pPr rtl="0"/>
          <a:r>
            <a:rPr lang="en-GB" sz="2000" dirty="0" smtClean="0"/>
            <a:t>Allows Jews to return</a:t>
          </a:r>
          <a:endParaRPr lang="he-IL" sz="2000" dirty="0"/>
        </a:p>
      </dgm:t>
    </dgm:pt>
    <dgm:pt modelId="{A4A0E4EA-598C-486E-A705-BDF96BBBEC21}" type="parTrans" cxnId="{4DD6BB53-FC1A-44B3-A348-406CEEAEDB20}">
      <dgm:prSet/>
      <dgm:spPr/>
      <dgm:t>
        <a:bodyPr/>
        <a:lstStyle/>
        <a:p>
          <a:pPr rtl="1"/>
          <a:endParaRPr lang="he-IL"/>
        </a:p>
      </dgm:t>
    </dgm:pt>
    <dgm:pt modelId="{8D2BA47B-C9B0-4C93-AA9F-7BBD5F52E579}" type="sibTrans" cxnId="{4DD6BB53-FC1A-44B3-A348-406CEEAEDB20}">
      <dgm:prSet/>
      <dgm:spPr/>
      <dgm:t>
        <a:bodyPr/>
        <a:lstStyle/>
        <a:p>
          <a:pPr rtl="1"/>
          <a:endParaRPr lang="he-IL"/>
        </a:p>
      </dgm:t>
    </dgm:pt>
    <dgm:pt modelId="{FEF8CDD3-789D-4B70-8EF9-C351D4CDF177}">
      <dgm:prSet phldrT="[Text]" custT="1"/>
      <dgm:spPr/>
      <dgm:t>
        <a:bodyPr/>
        <a:lstStyle/>
        <a:p>
          <a:pPr rtl="0"/>
          <a:r>
            <a:rPr lang="en-GB" sz="2000" dirty="0" smtClean="0"/>
            <a:t>The people thought that this indicated that G-d had left His people</a:t>
          </a:r>
          <a:endParaRPr lang="he-IL" sz="2000" dirty="0"/>
        </a:p>
      </dgm:t>
    </dgm:pt>
    <dgm:pt modelId="{6605E4FC-6674-4DFC-8978-D3832C62A4A6}" type="parTrans" cxnId="{D774A86B-EAEC-4E4B-BF3D-2D748276B7A6}">
      <dgm:prSet/>
      <dgm:spPr/>
      <dgm:t>
        <a:bodyPr/>
        <a:lstStyle/>
        <a:p>
          <a:pPr rtl="1"/>
          <a:endParaRPr lang="he-IL"/>
        </a:p>
      </dgm:t>
    </dgm:pt>
    <dgm:pt modelId="{D0A217F7-D925-40E4-B570-E08A6356A271}" type="sibTrans" cxnId="{D774A86B-EAEC-4E4B-BF3D-2D748276B7A6}">
      <dgm:prSet/>
      <dgm:spPr/>
      <dgm:t>
        <a:bodyPr/>
        <a:lstStyle/>
        <a:p>
          <a:pPr rtl="1"/>
          <a:endParaRPr lang="he-IL"/>
        </a:p>
      </dgm:t>
    </dgm:pt>
    <dgm:pt modelId="{4579C380-9A10-45D8-878F-6C4CCFCC6D85}">
      <dgm:prSet phldrT="[Text]" custT="1"/>
      <dgm:spPr/>
      <dgm:t>
        <a:bodyPr/>
        <a:lstStyle/>
        <a:p>
          <a:pPr rtl="0"/>
          <a:r>
            <a:rPr lang="en-GB" sz="2000" dirty="0" smtClean="0"/>
            <a:t>The prophets’ messages were that one day we will come back.</a:t>
          </a:r>
          <a:endParaRPr lang="he-IL" sz="2000" dirty="0"/>
        </a:p>
      </dgm:t>
    </dgm:pt>
    <dgm:pt modelId="{CFF91E85-4573-4B8B-9B79-27E37354C464}" type="parTrans" cxnId="{0CEBBF36-B0B9-4726-ABEE-693DE102E8ED}">
      <dgm:prSet/>
      <dgm:spPr/>
      <dgm:t>
        <a:bodyPr/>
        <a:lstStyle/>
        <a:p>
          <a:pPr rtl="1"/>
          <a:endParaRPr lang="he-IL"/>
        </a:p>
      </dgm:t>
    </dgm:pt>
    <dgm:pt modelId="{457D6E04-1E9C-45FA-A565-E1F9723EC3F9}" type="sibTrans" cxnId="{0CEBBF36-B0B9-4726-ABEE-693DE102E8ED}">
      <dgm:prSet/>
      <dgm:spPr/>
      <dgm:t>
        <a:bodyPr/>
        <a:lstStyle/>
        <a:p>
          <a:pPr rtl="1"/>
          <a:endParaRPr lang="he-IL"/>
        </a:p>
      </dgm:t>
    </dgm:pt>
    <dgm:pt modelId="{D8DB760F-0892-413C-8CE1-2BDA77919BAD}">
      <dgm:prSet phldrT="[Text]" custT="1"/>
      <dgm:spPr/>
      <dgm:t>
        <a:bodyPr/>
        <a:lstStyle/>
        <a:p>
          <a:pPr rtl="0"/>
          <a:r>
            <a:rPr lang="en-GB" sz="2000" dirty="0" smtClean="0"/>
            <a:t>Is this as sign from G-d that He wants the people back?</a:t>
          </a:r>
          <a:endParaRPr lang="he-IL" sz="2000" dirty="0"/>
        </a:p>
      </dgm:t>
    </dgm:pt>
    <dgm:pt modelId="{F836D771-952A-42B8-99D5-5F146850257B}" type="parTrans" cxnId="{EE97EBA8-E175-4929-8D91-AD41B0330536}">
      <dgm:prSet/>
      <dgm:spPr/>
      <dgm:t>
        <a:bodyPr/>
        <a:lstStyle/>
        <a:p>
          <a:pPr rtl="1"/>
          <a:endParaRPr lang="he-IL"/>
        </a:p>
      </dgm:t>
    </dgm:pt>
    <dgm:pt modelId="{C6DF4EF4-6D4C-49FD-8619-99F816B473DD}" type="sibTrans" cxnId="{EE97EBA8-E175-4929-8D91-AD41B0330536}">
      <dgm:prSet/>
      <dgm:spPr/>
      <dgm:t>
        <a:bodyPr/>
        <a:lstStyle/>
        <a:p>
          <a:pPr rtl="1"/>
          <a:endParaRPr lang="he-IL"/>
        </a:p>
      </dgm:t>
    </dgm:pt>
    <dgm:pt modelId="{76126759-DFDE-451F-9409-B5E082FC8EB5}">
      <dgm:prSet custT="1"/>
      <dgm:spPr/>
      <dgm:t>
        <a:bodyPr/>
        <a:lstStyle/>
        <a:p>
          <a:pPr rtl="0"/>
          <a:r>
            <a:rPr lang="en-GB" sz="2000" dirty="0" smtClean="0"/>
            <a:t>“Intifada”</a:t>
          </a:r>
          <a:endParaRPr lang="he-IL" sz="2000" dirty="0"/>
        </a:p>
      </dgm:t>
    </dgm:pt>
    <dgm:pt modelId="{C5637E64-01B8-4433-A3D5-6D9820665E42}" type="parTrans" cxnId="{C268C5D8-315F-4193-9027-6AC67130AA26}">
      <dgm:prSet/>
      <dgm:spPr/>
      <dgm:t>
        <a:bodyPr/>
        <a:lstStyle/>
        <a:p>
          <a:pPr rtl="1"/>
          <a:endParaRPr lang="he-IL"/>
        </a:p>
      </dgm:t>
    </dgm:pt>
    <dgm:pt modelId="{3E5A6B25-6B6E-4078-B025-6B5F370933EB}" type="sibTrans" cxnId="{C268C5D8-315F-4193-9027-6AC67130AA26}">
      <dgm:prSet custT="1"/>
      <dgm:spPr/>
      <dgm:t>
        <a:bodyPr/>
        <a:lstStyle/>
        <a:p>
          <a:pPr rtl="1"/>
          <a:endParaRPr lang="he-IL" sz="2000"/>
        </a:p>
      </dgm:t>
    </dgm:pt>
    <dgm:pt modelId="{7E8E7D27-0505-4C8B-8F2C-509CD0C71ACC}">
      <dgm:prSet custT="1"/>
      <dgm:spPr/>
      <dgm:t>
        <a:bodyPr/>
        <a:lstStyle/>
        <a:p>
          <a:pPr algn="l" rtl="0"/>
          <a:r>
            <a:rPr lang="en-GB" sz="2000" dirty="0" smtClean="0"/>
            <a:t>Delays building around 20 years</a:t>
          </a:r>
          <a:endParaRPr lang="he-IL" sz="2000" dirty="0"/>
        </a:p>
      </dgm:t>
    </dgm:pt>
    <dgm:pt modelId="{AEEA515E-3D1B-422F-8C6E-425695776C8B}" type="parTrans" cxnId="{9497446B-0839-4427-BBFF-0ECF4C0D9B20}">
      <dgm:prSet/>
      <dgm:spPr/>
      <dgm:t>
        <a:bodyPr/>
        <a:lstStyle/>
        <a:p>
          <a:pPr rtl="1"/>
          <a:endParaRPr lang="he-IL"/>
        </a:p>
      </dgm:t>
    </dgm:pt>
    <dgm:pt modelId="{594596D3-7756-4FFC-B029-3CAA12103D2B}" type="sibTrans" cxnId="{9497446B-0839-4427-BBFF-0ECF4C0D9B20}">
      <dgm:prSet/>
      <dgm:spPr/>
      <dgm:t>
        <a:bodyPr/>
        <a:lstStyle/>
        <a:p>
          <a:pPr rtl="1"/>
          <a:endParaRPr lang="he-IL"/>
        </a:p>
      </dgm:t>
    </dgm:pt>
    <dgm:pt modelId="{D32ADA45-C322-4A9F-A68A-9B2F94064280}">
      <dgm:prSet custT="1"/>
      <dgm:spPr/>
      <dgm:t>
        <a:bodyPr/>
        <a:lstStyle/>
        <a:p>
          <a:pPr rtl="0"/>
          <a:r>
            <a:rPr lang="en-GB" sz="2000" dirty="0" err="1" smtClean="0"/>
            <a:t>Daryavesh</a:t>
          </a:r>
          <a:endParaRPr lang="he-IL" sz="2000" dirty="0"/>
        </a:p>
      </dgm:t>
    </dgm:pt>
    <dgm:pt modelId="{551F9574-ACE3-4705-98BC-D6840DF87570}" type="parTrans" cxnId="{6ED6752D-F39D-404F-B408-499DE65846DE}">
      <dgm:prSet/>
      <dgm:spPr/>
      <dgm:t>
        <a:bodyPr/>
        <a:lstStyle/>
        <a:p>
          <a:pPr rtl="1"/>
          <a:endParaRPr lang="he-IL"/>
        </a:p>
      </dgm:t>
    </dgm:pt>
    <dgm:pt modelId="{3BD71CDE-8CD7-4AC4-81EC-F9D29F21E283}" type="sibTrans" cxnId="{6ED6752D-F39D-404F-B408-499DE65846DE}">
      <dgm:prSet/>
      <dgm:spPr/>
      <dgm:t>
        <a:bodyPr/>
        <a:lstStyle/>
        <a:p>
          <a:pPr rtl="1"/>
          <a:endParaRPr lang="he-IL"/>
        </a:p>
      </dgm:t>
    </dgm:pt>
    <dgm:pt modelId="{5D72737B-BB65-4BAF-ACCA-AFED0925952D}">
      <dgm:prSet custT="1"/>
      <dgm:spPr/>
      <dgm:t>
        <a:bodyPr/>
        <a:lstStyle/>
        <a:p>
          <a:pPr algn="l" rtl="0"/>
          <a:r>
            <a:rPr lang="en-GB" sz="2000" dirty="0" smtClean="0"/>
            <a:t>Encourages restarting of building of BHMK</a:t>
          </a:r>
          <a:endParaRPr lang="he-IL" sz="2000" dirty="0"/>
        </a:p>
      </dgm:t>
    </dgm:pt>
    <dgm:pt modelId="{3D37ED6B-AA88-4E45-843B-EE68CF512AD5}" type="parTrans" cxnId="{9B4B0043-1D93-4FC5-9316-3EFEA0B4D3FB}">
      <dgm:prSet/>
      <dgm:spPr/>
      <dgm:t>
        <a:bodyPr/>
        <a:lstStyle/>
        <a:p>
          <a:pPr rtl="1"/>
          <a:endParaRPr lang="he-IL"/>
        </a:p>
      </dgm:t>
    </dgm:pt>
    <dgm:pt modelId="{54301BFC-7FCE-40DE-A905-15821CAA5ACA}" type="sibTrans" cxnId="{9B4B0043-1D93-4FC5-9316-3EFEA0B4D3FB}">
      <dgm:prSet/>
      <dgm:spPr/>
      <dgm:t>
        <a:bodyPr/>
        <a:lstStyle/>
        <a:p>
          <a:pPr rtl="1"/>
          <a:endParaRPr lang="he-IL"/>
        </a:p>
      </dgm:t>
    </dgm:pt>
    <dgm:pt modelId="{C309ABE3-DF5F-4AC8-8C41-DEDF59BFEF67}" type="pres">
      <dgm:prSet presAssocID="{0E075470-355C-4CD0-8776-63CEAF75B0AE}" presName="linearFlow" presStyleCnt="0">
        <dgm:presLayoutVars>
          <dgm:dir/>
          <dgm:animLvl val="lvl"/>
          <dgm:resizeHandles val="exact"/>
        </dgm:presLayoutVars>
      </dgm:prSet>
      <dgm:spPr/>
      <dgm:t>
        <a:bodyPr/>
        <a:lstStyle/>
        <a:p>
          <a:pPr rtl="1"/>
          <a:endParaRPr lang="he-IL"/>
        </a:p>
      </dgm:t>
    </dgm:pt>
    <dgm:pt modelId="{3C5B7D9E-BB45-44B2-BC40-838A4363CD41}" type="pres">
      <dgm:prSet presAssocID="{B703A359-5BD6-4349-9CCF-A3C2706E7A77}" presName="composite" presStyleCnt="0"/>
      <dgm:spPr/>
    </dgm:pt>
    <dgm:pt modelId="{2BF6C71A-B52F-4491-B5C6-B2E3668243F3}" type="pres">
      <dgm:prSet presAssocID="{B703A359-5BD6-4349-9CCF-A3C2706E7A77}" presName="parentText" presStyleLbl="alignNode1" presStyleIdx="0" presStyleCnt="5" custScaleX="134212">
        <dgm:presLayoutVars>
          <dgm:chMax val="1"/>
          <dgm:bulletEnabled val="1"/>
        </dgm:presLayoutVars>
      </dgm:prSet>
      <dgm:spPr/>
      <dgm:t>
        <a:bodyPr/>
        <a:lstStyle/>
        <a:p>
          <a:pPr rtl="1"/>
          <a:endParaRPr lang="he-IL"/>
        </a:p>
      </dgm:t>
    </dgm:pt>
    <dgm:pt modelId="{50A53267-1658-4FFE-9706-D8CD39A8978A}" type="pres">
      <dgm:prSet presAssocID="{B703A359-5BD6-4349-9CCF-A3C2706E7A77}" presName="descendantText" presStyleLbl="alignAcc1" presStyleIdx="0" presStyleCnt="5" custScaleX="80244" custLinFactNeighborX="-2822" custLinFactNeighborY="-726">
        <dgm:presLayoutVars>
          <dgm:bulletEnabled val="1"/>
        </dgm:presLayoutVars>
      </dgm:prSet>
      <dgm:spPr/>
      <dgm:t>
        <a:bodyPr/>
        <a:lstStyle/>
        <a:p>
          <a:pPr rtl="1"/>
          <a:endParaRPr lang="he-IL"/>
        </a:p>
      </dgm:t>
    </dgm:pt>
    <dgm:pt modelId="{55DFCA22-8F98-4AB7-B732-DB52EB3D9BE5}" type="pres">
      <dgm:prSet presAssocID="{F650EC31-5A33-483D-B7D8-0F030490A6A7}" presName="sp" presStyleCnt="0"/>
      <dgm:spPr/>
    </dgm:pt>
    <dgm:pt modelId="{9C598859-371B-4B21-A999-C8C68F972E70}" type="pres">
      <dgm:prSet presAssocID="{DA1C3EEF-E049-47C9-B600-A71883904A03}" presName="composite" presStyleCnt="0"/>
      <dgm:spPr/>
    </dgm:pt>
    <dgm:pt modelId="{4E7ED7B2-1941-47A4-8D38-9EB6944747CE}" type="pres">
      <dgm:prSet presAssocID="{DA1C3EEF-E049-47C9-B600-A71883904A03}" presName="parentText" presStyleLbl="alignNode1" presStyleIdx="1" presStyleCnt="5" custScaleX="100001" custLinFactNeighborX="17284">
        <dgm:presLayoutVars>
          <dgm:chMax val="1"/>
          <dgm:bulletEnabled val="1"/>
        </dgm:presLayoutVars>
      </dgm:prSet>
      <dgm:spPr/>
      <dgm:t>
        <a:bodyPr/>
        <a:lstStyle/>
        <a:p>
          <a:pPr rtl="1"/>
          <a:endParaRPr lang="he-IL"/>
        </a:p>
      </dgm:t>
    </dgm:pt>
    <dgm:pt modelId="{B3DA56A2-0A0B-43B9-AA94-9777B422AC15}" type="pres">
      <dgm:prSet presAssocID="{DA1C3EEF-E049-47C9-B600-A71883904A03}" presName="descendantText" presStyleLbl="alignAcc1" presStyleIdx="1" presStyleCnt="5" custScaleX="94627" custScaleY="161294" custLinFactNeighborX="919" custLinFactNeighborY="4266">
        <dgm:presLayoutVars>
          <dgm:bulletEnabled val="1"/>
        </dgm:presLayoutVars>
      </dgm:prSet>
      <dgm:spPr/>
      <dgm:t>
        <a:bodyPr/>
        <a:lstStyle/>
        <a:p>
          <a:pPr rtl="1"/>
          <a:endParaRPr lang="he-IL"/>
        </a:p>
      </dgm:t>
    </dgm:pt>
    <dgm:pt modelId="{666A9088-8537-4D2C-85AE-4ACF9993C2E4}" type="pres">
      <dgm:prSet presAssocID="{D960932C-B7E9-4CD8-923C-3084D6AFBC44}" presName="sp" presStyleCnt="0"/>
      <dgm:spPr/>
    </dgm:pt>
    <dgm:pt modelId="{BCD66884-6CFD-48C9-B0B9-9B9D5407AD82}" type="pres">
      <dgm:prSet presAssocID="{6E44F12F-52F7-41AA-B585-96DFC1AA4794}" presName="composite" presStyleCnt="0"/>
      <dgm:spPr/>
    </dgm:pt>
    <dgm:pt modelId="{00F6D3B8-2CFA-4220-83D7-D7B8C9316E2B}" type="pres">
      <dgm:prSet presAssocID="{6E44F12F-52F7-41AA-B585-96DFC1AA4794}" presName="parentText" presStyleLbl="alignNode1" presStyleIdx="2" presStyleCnt="5" custLinFactNeighborX="17285" custLinFactNeighborY="154">
        <dgm:presLayoutVars>
          <dgm:chMax val="1"/>
          <dgm:bulletEnabled val="1"/>
        </dgm:presLayoutVars>
      </dgm:prSet>
      <dgm:spPr/>
      <dgm:t>
        <a:bodyPr/>
        <a:lstStyle/>
        <a:p>
          <a:pPr rtl="1"/>
          <a:endParaRPr lang="he-IL"/>
        </a:p>
      </dgm:t>
    </dgm:pt>
    <dgm:pt modelId="{5F84941C-42F2-4916-BA83-A3990459E50A}" type="pres">
      <dgm:prSet presAssocID="{6E44F12F-52F7-41AA-B585-96DFC1AA4794}" presName="descendantText" presStyleLbl="alignAcc1" presStyleIdx="2" presStyleCnt="5" custScaleX="94574" custLinFactNeighborX="3387" custLinFactNeighborY="19129">
        <dgm:presLayoutVars>
          <dgm:bulletEnabled val="1"/>
        </dgm:presLayoutVars>
      </dgm:prSet>
      <dgm:spPr/>
      <dgm:t>
        <a:bodyPr/>
        <a:lstStyle/>
        <a:p>
          <a:pPr rtl="1"/>
          <a:endParaRPr lang="he-IL"/>
        </a:p>
      </dgm:t>
    </dgm:pt>
    <dgm:pt modelId="{15C2DCFA-A78A-4031-89CF-0B2918BDCEED}" type="pres">
      <dgm:prSet presAssocID="{40BB5017-2826-4E23-A402-B0F3CE881415}" presName="sp" presStyleCnt="0"/>
      <dgm:spPr/>
    </dgm:pt>
    <dgm:pt modelId="{802BB665-6CDB-499F-9391-69965859FB73}" type="pres">
      <dgm:prSet presAssocID="{76126759-DFDE-451F-9409-B5E082FC8EB5}" presName="composite" presStyleCnt="0"/>
      <dgm:spPr/>
    </dgm:pt>
    <dgm:pt modelId="{40A35C4F-0222-4672-BD33-3E7EC482D314}" type="pres">
      <dgm:prSet presAssocID="{76126759-DFDE-451F-9409-B5E082FC8EB5}" presName="parentText" presStyleLbl="alignNode1" presStyleIdx="3" presStyleCnt="5" custScaleX="134570">
        <dgm:presLayoutVars>
          <dgm:chMax val="1"/>
          <dgm:bulletEnabled val="1"/>
        </dgm:presLayoutVars>
      </dgm:prSet>
      <dgm:spPr/>
      <dgm:t>
        <a:bodyPr/>
        <a:lstStyle/>
        <a:p>
          <a:pPr rtl="1"/>
          <a:endParaRPr lang="he-IL"/>
        </a:p>
      </dgm:t>
    </dgm:pt>
    <dgm:pt modelId="{107D3B87-F8EA-4FC8-8A19-8B0C05AF1F96}" type="pres">
      <dgm:prSet presAssocID="{76126759-DFDE-451F-9409-B5E082FC8EB5}" presName="descendantText" presStyleLbl="alignAcc1" presStyleIdx="3" presStyleCnt="5" custScaleX="92586" custLinFactNeighborX="-1232" custLinFactNeighborY="21338">
        <dgm:presLayoutVars>
          <dgm:bulletEnabled val="1"/>
        </dgm:presLayoutVars>
      </dgm:prSet>
      <dgm:spPr/>
      <dgm:t>
        <a:bodyPr/>
        <a:lstStyle/>
        <a:p>
          <a:pPr rtl="1"/>
          <a:endParaRPr lang="he-IL"/>
        </a:p>
      </dgm:t>
    </dgm:pt>
    <dgm:pt modelId="{0C59D23E-EC3C-4A3F-9EEA-9813821578B4}" type="pres">
      <dgm:prSet presAssocID="{3E5A6B25-6B6E-4078-B025-6B5F370933EB}" presName="sp" presStyleCnt="0"/>
      <dgm:spPr/>
    </dgm:pt>
    <dgm:pt modelId="{B3116895-BF48-4B55-8493-7CA754A7C66A}" type="pres">
      <dgm:prSet presAssocID="{D32ADA45-C322-4A9F-A68A-9B2F94064280}" presName="composite" presStyleCnt="0"/>
      <dgm:spPr/>
    </dgm:pt>
    <dgm:pt modelId="{4270E986-F618-4D91-AA4E-87A08EC8DC44}" type="pres">
      <dgm:prSet presAssocID="{D32ADA45-C322-4A9F-A68A-9B2F94064280}" presName="parentText" presStyleLbl="alignNode1" presStyleIdx="4" presStyleCnt="5" custScaleX="150266">
        <dgm:presLayoutVars>
          <dgm:chMax val="1"/>
          <dgm:bulletEnabled val="1"/>
        </dgm:presLayoutVars>
      </dgm:prSet>
      <dgm:spPr/>
      <dgm:t>
        <a:bodyPr/>
        <a:lstStyle/>
        <a:p>
          <a:pPr rtl="1"/>
          <a:endParaRPr lang="he-IL"/>
        </a:p>
      </dgm:t>
    </dgm:pt>
    <dgm:pt modelId="{B004A1FE-3779-4C59-A855-62CF0FC7A6DA}" type="pres">
      <dgm:prSet presAssocID="{D32ADA45-C322-4A9F-A68A-9B2F94064280}" presName="descendantText" presStyleLbl="alignAcc1" presStyleIdx="4" presStyleCnt="5" custScaleX="92978" custLinFactNeighborX="0" custLinFactNeighborY="32985">
        <dgm:presLayoutVars>
          <dgm:bulletEnabled val="1"/>
        </dgm:presLayoutVars>
      </dgm:prSet>
      <dgm:spPr/>
      <dgm:t>
        <a:bodyPr/>
        <a:lstStyle/>
        <a:p>
          <a:pPr rtl="1"/>
          <a:endParaRPr lang="he-IL"/>
        </a:p>
      </dgm:t>
    </dgm:pt>
  </dgm:ptLst>
  <dgm:cxnLst>
    <dgm:cxn modelId="{BB115819-1DC1-4ACC-A545-7468B2EED3F9}" type="presOf" srcId="{76126759-DFDE-451F-9409-B5E082FC8EB5}" destId="{40A35C4F-0222-4672-BD33-3E7EC482D314}" srcOrd="0" destOrd="0" presId="urn:microsoft.com/office/officeart/2005/8/layout/chevron2"/>
    <dgm:cxn modelId="{DDED71F1-67CA-4D89-8480-3AD18E91C835}" type="presOf" srcId="{6E44F12F-52F7-41AA-B585-96DFC1AA4794}" destId="{00F6D3B8-2CFA-4220-83D7-D7B8C9316E2B}" srcOrd="0" destOrd="0" presId="urn:microsoft.com/office/officeart/2005/8/layout/chevron2"/>
    <dgm:cxn modelId="{9B4B0043-1D93-4FC5-9316-3EFEA0B4D3FB}" srcId="{D32ADA45-C322-4A9F-A68A-9B2F94064280}" destId="{5D72737B-BB65-4BAF-ACCA-AFED0925952D}" srcOrd="0" destOrd="0" parTransId="{3D37ED6B-AA88-4E45-843B-EE68CF512AD5}" sibTransId="{54301BFC-7FCE-40DE-A905-15821CAA5ACA}"/>
    <dgm:cxn modelId="{6ED6752D-F39D-404F-B408-499DE65846DE}" srcId="{0E075470-355C-4CD0-8776-63CEAF75B0AE}" destId="{D32ADA45-C322-4A9F-A68A-9B2F94064280}" srcOrd="4" destOrd="0" parTransId="{551F9574-ACE3-4705-98BC-D6840DF87570}" sibTransId="{3BD71CDE-8CD7-4AC4-81EC-F9D29F21E283}"/>
    <dgm:cxn modelId="{A5CB0EBA-0900-4EA6-BAF0-F7AE455160F6}" srcId="{0E075470-355C-4CD0-8776-63CEAF75B0AE}" destId="{DA1C3EEF-E049-47C9-B600-A71883904A03}" srcOrd="1" destOrd="0" parTransId="{20D90280-DE5A-4AAF-9ED5-6F9655FEA0E6}" sibTransId="{D960932C-B7E9-4CD8-923C-3084D6AFBC44}"/>
    <dgm:cxn modelId="{FFE1504D-CAC7-4CA9-AFEC-6076AB4AF000}" srcId="{B703A359-5BD6-4349-9CCF-A3C2706E7A77}" destId="{34CD8514-057A-4536-818C-536154EF2A81}" srcOrd="0" destOrd="0" parTransId="{A0E6A6F8-6977-4448-9E9A-5BCE2FE2E868}" sibTransId="{A18525EE-F840-4829-99B9-5FDF5F241607}"/>
    <dgm:cxn modelId="{1B645EC0-1D79-4167-BAE4-80166743AAF0}" type="presOf" srcId="{B703A359-5BD6-4349-9CCF-A3C2706E7A77}" destId="{2BF6C71A-B52F-4491-B5C6-B2E3668243F3}" srcOrd="0" destOrd="0" presId="urn:microsoft.com/office/officeart/2005/8/layout/chevron2"/>
    <dgm:cxn modelId="{4DD6BB53-FC1A-44B3-A348-406CEEAEDB20}" srcId="{6E44F12F-52F7-41AA-B585-96DFC1AA4794}" destId="{3C7D31B9-376F-4541-AB40-8D9F96B78EA5}" srcOrd="0" destOrd="0" parTransId="{A4A0E4EA-598C-486E-A705-BDF96BBBEC21}" sibTransId="{8D2BA47B-C9B0-4C93-AA9F-7BBD5F52E579}"/>
    <dgm:cxn modelId="{87D31C68-8413-4C0F-B7A7-679FD7E9A5E5}" type="presOf" srcId="{7E8E7D27-0505-4C8B-8F2C-509CD0C71ACC}" destId="{107D3B87-F8EA-4FC8-8A19-8B0C05AF1F96}" srcOrd="0" destOrd="0" presId="urn:microsoft.com/office/officeart/2005/8/layout/chevron2"/>
    <dgm:cxn modelId="{0CEBBF36-B0B9-4726-ABEE-693DE102E8ED}" srcId="{DA1C3EEF-E049-47C9-B600-A71883904A03}" destId="{4579C380-9A10-45D8-878F-6C4CCFCC6D85}" srcOrd="2" destOrd="0" parTransId="{CFF91E85-4573-4B8B-9B79-27E37354C464}" sibTransId="{457D6E04-1E9C-45FA-A565-E1F9723EC3F9}"/>
    <dgm:cxn modelId="{58D7B869-2ED4-439D-9302-810536835CF5}" type="presOf" srcId="{2F0C6C35-C1C7-4C83-BCA7-19F2E181082C}" destId="{B3DA56A2-0A0B-43B9-AA94-9777B422AC15}" srcOrd="0" destOrd="0" presId="urn:microsoft.com/office/officeart/2005/8/layout/chevron2"/>
    <dgm:cxn modelId="{15BEF0B2-07B3-44E6-82BA-852E788259E1}" srcId="{0E075470-355C-4CD0-8776-63CEAF75B0AE}" destId="{6E44F12F-52F7-41AA-B585-96DFC1AA4794}" srcOrd="2" destOrd="0" parTransId="{995D01D0-BCE1-4308-841F-BF6C6346A963}" sibTransId="{40BB5017-2826-4E23-A402-B0F3CE881415}"/>
    <dgm:cxn modelId="{EE97EBA8-E175-4929-8D91-AD41B0330536}" srcId="{6E44F12F-52F7-41AA-B585-96DFC1AA4794}" destId="{D8DB760F-0892-413C-8CE1-2BDA77919BAD}" srcOrd="1" destOrd="0" parTransId="{F836D771-952A-42B8-99D5-5F146850257B}" sibTransId="{C6DF4EF4-6D4C-49FD-8619-99F816B473DD}"/>
    <dgm:cxn modelId="{9497446B-0839-4427-BBFF-0ECF4C0D9B20}" srcId="{76126759-DFDE-451F-9409-B5E082FC8EB5}" destId="{7E8E7D27-0505-4C8B-8F2C-509CD0C71ACC}" srcOrd="0" destOrd="0" parTransId="{AEEA515E-3D1B-422F-8C6E-425695776C8B}" sibTransId="{594596D3-7756-4FFC-B029-3CAA12103D2B}"/>
    <dgm:cxn modelId="{65B14C69-7361-4628-A2D4-96AA9A7E6E96}" type="presOf" srcId="{D8DB760F-0892-413C-8CE1-2BDA77919BAD}" destId="{5F84941C-42F2-4916-BA83-A3990459E50A}" srcOrd="0" destOrd="1" presId="urn:microsoft.com/office/officeart/2005/8/layout/chevron2"/>
    <dgm:cxn modelId="{E4FE3CE2-F363-45B4-A3AD-4C40842AA353}" type="presOf" srcId="{DA1C3EEF-E049-47C9-B600-A71883904A03}" destId="{4E7ED7B2-1941-47A4-8D38-9EB6944747CE}" srcOrd="0" destOrd="0" presId="urn:microsoft.com/office/officeart/2005/8/layout/chevron2"/>
    <dgm:cxn modelId="{1C152939-0FD4-4E2B-BB5D-8EE0461283BE}" type="presOf" srcId="{3C7D31B9-376F-4541-AB40-8D9F96B78EA5}" destId="{5F84941C-42F2-4916-BA83-A3990459E50A}" srcOrd="0" destOrd="0" presId="urn:microsoft.com/office/officeart/2005/8/layout/chevron2"/>
    <dgm:cxn modelId="{E1957BF1-6130-4CE2-8BA1-02016858C718}" type="presOf" srcId="{5D72737B-BB65-4BAF-ACCA-AFED0925952D}" destId="{B004A1FE-3779-4C59-A855-62CF0FC7A6DA}" srcOrd="0" destOrd="0" presId="urn:microsoft.com/office/officeart/2005/8/layout/chevron2"/>
    <dgm:cxn modelId="{45EC892C-9D7E-44F0-9720-1017948B9857}" type="presOf" srcId="{4579C380-9A10-45D8-878F-6C4CCFCC6D85}" destId="{B3DA56A2-0A0B-43B9-AA94-9777B422AC15}" srcOrd="0" destOrd="2" presId="urn:microsoft.com/office/officeart/2005/8/layout/chevron2"/>
    <dgm:cxn modelId="{D774A86B-EAEC-4E4B-BF3D-2D748276B7A6}" srcId="{DA1C3EEF-E049-47C9-B600-A71883904A03}" destId="{FEF8CDD3-789D-4B70-8EF9-C351D4CDF177}" srcOrd="1" destOrd="0" parTransId="{6605E4FC-6674-4DFC-8978-D3832C62A4A6}" sibTransId="{D0A217F7-D925-40E4-B570-E08A6356A271}"/>
    <dgm:cxn modelId="{9529E8EE-1329-411E-865A-795068401F23}" srcId="{0E075470-355C-4CD0-8776-63CEAF75B0AE}" destId="{B703A359-5BD6-4349-9CCF-A3C2706E7A77}" srcOrd="0" destOrd="0" parTransId="{9584C1AE-804B-4C95-8943-F24F38AA03E6}" sibTransId="{F650EC31-5A33-483D-B7D8-0F030490A6A7}"/>
    <dgm:cxn modelId="{21AFA829-E0F9-4D9D-B205-C6563390062C}" type="presOf" srcId="{D32ADA45-C322-4A9F-A68A-9B2F94064280}" destId="{4270E986-F618-4D91-AA4E-87A08EC8DC44}" srcOrd="0" destOrd="0" presId="urn:microsoft.com/office/officeart/2005/8/layout/chevron2"/>
    <dgm:cxn modelId="{C797653B-0D2B-43AE-B42F-A33781E2E54A}" type="presOf" srcId="{FEF8CDD3-789D-4B70-8EF9-C351D4CDF177}" destId="{B3DA56A2-0A0B-43B9-AA94-9777B422AC15}" srcOrd="0" destOrd="1" presId="urn:microsoft.com/office/officeart/2005/8/layout/chevron2"/>
    <dgm:cxn modelId="{EB5BAAE3-B0CF-4BCC-ABD0-0124F2747CDD}" type="presOf" srcId="{34CD8514-057A-4536-818C-536154EF2A81}" destId="{50A53267-1658-4FFE-9706-D8CD39A8978A}" srcOrd="0" destOrd="0" presId="urn:microsoft.com/office/officeart/2005/8/layout/chevron2"/>
    <dgm:cxn modelId="{C268C5D8-315F-4193-9027-6AC67130AA26}" srcId="{0E075470-355C-4CD0-8776-63CEAF75B0AE}" destId="{76126759-DFDE-451F-9409-B5E082FC8EB5}" srcOrd="3" destOrd="0" parTransId="{C5637E64-01B8-4433-A3D5-6D9820665E42}" sibTransId="{3E5A6B25-6B6E-4078-B025-6B5F370933EB}"/>
    <dgm:cxn modelId="{96E7F417-0693-4E28-8B4E-27F3A61F591D}" srcId="{DA1C3EEF-E049-47C9-B600-A71883904A03}" destId="{2F0C6C35-C1C7-4C83-BCA7-19F2E181082C}" srcOrd="0" destOrd="0" parTransId="{77EAFD68-DBD7-4848-BFA1-5DC9C137CDF7}" sibTransId="{96F7139E-7879-411A-9251-FA17FE3F86FC}"/>
    <dgm:cxn modelId="{144FD42B-2111-4D48-8603-ACDC57AE1743}" type="presOf" srcId="{0E075470-355C-4CD0-8776-63CEAF75B0AE}" destId="{C309ABE3-DF5F-4AC8-8C41-DEDF59BFEF67}" srcOrd="0" destOrd="0" presId="urn:microsoft.com/office/officeart/2005/8/layout/chevron2"/>
    <dgm:cxn modelId="{36929C1F-CF44-49BF-A548-216AFC3CD073}" type="presParOf" srcId="{C309ABE3-DF5F-4AC8-8C41-DEDF59BFEF67}" destId="{3C5B7D9E-BB45-44B2-BC40-838A4363CD41}" srcOrd="0" destOrd="0" presId="urn:microsoft.com/office/officeart/2005/8/layout/chevron2"/>
    <dgm:cxn modelId="{D3877163-2048-4CF2-914C-B53B28255F01}" type="presParOf" srcId="{3C5B7D9E-BB45-44B2-BC40-838A4363CD41}" destId="{2BF6C71A-B52F-4491-B5C6-B2E3668243F3}" srcOrd="0" destOrd="0" presId="urn:microsoft.com/office/officeart/2005/8/layout/chevron2"/>
    <dgm:cxn modelId="{111B6996-849E-4DA5-B9D4-C42394B5082F}" type="presParOf" srcId="{3C5B7D9E-BB45-44B2-BC40-838A4363CD41}" destId="{50A53267-1658-4FFE-9706-D8CD39A8978A}" srcOrd="1" destOrd="0" presId="urn:microsoft.com/office/officeart/2005/8/layout/chevron2"/>
    <dgm:cxn modelId="{892CE26A-A694-4278-9F6A-3B8A38351495}" type="presParOf" srcId="{C309ABE3-DF5F-4AC8-8C41-DEDF59BFEF67}" destId="{55DFCA22-8F98-4AB7-B732-DB52EB3D9BE5}" srcOrd="1" destOrd="0" presId="urn:microsoft.com/office/officeart/2005/8/layout/chevron2"/>
    <dgm:cxn modelId="{E8F416EE-8F56-4F6C-AD96-AD62FBE35462}" type="presParOf" srcId="{C309ABE3-DF5F-4AC8-8C41-DEDF59BFEF67}" destId="{9C598859-371B-4B21-A999-C8C68F972E70}" srcOrd="2" destOrd="0" presId="urn:microsoft.com/office/officeart/2005/8/layout/chevron2"/>
    <dgm:cxn modelId="{6B18A4B4-0CA5-4AD7-B00C-AD2A2CEF974C}" type="presParOf" srcId="{9C598859-371B-4B21-A999-C8C68F972E70}" destId="{4E7ED7B2-1941-47A4-8D38-9EB6944747CE}" srcOrd="0" destOrd="0" presId="urn:microsoft.com/office/officeart/2005/8/layout/chevron2"/>
    <dgm:cxn modelId="{667A17AD-C833-497D-B3E8-FEFDEF0472A9}" type="presParOf" srcId="{9C598859-371B-4B21-A999-C8C68F972E70}" destId="{B3DA56A2-0A0B-43B9-AA94-9777B422AC15}" srcOrd="1" destOrd="0" presId="urn:microsoft.com/office/officeart/2005/8/layout/chevron2"/>
    <dgm:cxn modelId="{EF6CCF41-B6DB-4157-8712-025D60D7F652}" type="presParOf" srcId="{C309ABE3-DF5F-4AC8-8C41-DEDF59BFEF67}" destId="{666A9088-8537-4D2C-85AE-4ACF9993C2E4}" srcOrd="3" destOrd="0" presId="urn:microsoft.com/office/officeart/2005/8/layout/chevron2"/>
    <dgm:cxn modelId="{61CEF00D-B6F5-4EA4-B786-AA5F44D13FEF}" type="presParOf" srcId="{C309ABE3-DF5F-4AC8-8C41-DEDF59BFEF67}" destId="{BCD66884-6CFD-48C9-B0B9-9B9D5407AD82}" srcOrd="4" destOrd="0" presId="urn:microsoft.com/office/officeart/2005/8/layout/chevron2"/>
    <dgm:cxn modelId="{B0D9745F-8D73-464C-9278-79EB1959E6B2}" type="presParOf" srcId="{BCD66884-6CFD-48C9-B0B9-9B9D5407AD82}" destId="{00F6D3B8-2CFA-4220-83D7-D7B8C9316E2B}" srcOrd="0" destOrd="0" presId="urn:microsoft.com/office/officeart/2005/8/layout/chevron2"/>
    <dgm:cxn modelId="{2281A7B3-AE6F-4266-A696-5BC455B79192}" type="presParOf" srcId="{BCD66884-6CFD-48C9-B0B9-9B9D5407AD82}" destId="{5F84941C-42F2-4916-BA83-A3990459E50A}" srcOrd="1" destOrd="0" presId="urn:microsoft.com/office/officeart/2005/8/layout/chevron2"/>
    <dgm:cxn modelId="{EA70E632-2F95-4951-A134-0ADC21F78A90}" type="presParOf" srcId="{C309ABE3-DF5F-4AC8-8C41-DEDF59BFEF67}" destId="{15C2DCFA-A78A-4031-89CF-0B2918BDCEED}" srcOrd="5" destOrd="0" presId="urn:microsoft.com/office/officeart/2005/8/layout/chevron2"/>
    <dgm:cxn modelId="{23D2AC93-8BD8-48C0-86D7-3B85E1B54DD0}" type="presParOf" srcId="{C309ABE3-DF5F-4AC8-8C41-DEDF59BFEF67}" destId="{802BB665-6CDB-499F-9391-69965859FB73}" srcOrd="6" destOrd="0" presId="urn:microsoft.com/office/officeart/2005/8/layout/chevron2"/>
    <dgm:cxn modelId="{F4904EDB-00C9-465E-BF54-BF781E26E2BA}" type="presParOf" srcId="{802BB665-6CDB-499F-9391-69965859FB73}" destId="{40A35C4F-0222-4672-BD33-3E7EC482D314}" srcOrd="0" destOrd="0" presId="urn:microsoft.com/office/officeart/2005/8/layout/chevron2"/>
    <dgm:cxn modelId="{A34E395C-555B-4439-ADDC-E0673C6C8CE6}" type="presParOf" srcId="{802BB665-6CDB-499F-9391-69965859FB73}" destId="{107D3B87-F8EA-4FC8-8A19-8B0C05AF1F96}" srcOrd="1" destOrd="0" presId="urn:microsoft.com/office/officeart/2005/8/layout/chevron2"/>
    <dgm:cxn modelId="{E174C61D-ED0E-4044-80A4-1A48EDCEF7EC}" type="presParOf" srcId="{C309ABE3-DF5F-4AC8-8C41-DEDF59BFEF67}" destId="{0C59D23E-EC3C-4A3F-9EEA-9813821578B4}" srcOrd="7" destOrd="0" presId="urn:microsoft.com/office/officeart/2005/8/layout/chevron2"/>
    <dgm:cxn modelId="{90CC9C31-DC29-4F9D-83F3-DD7053711F10}" type="presParOf" srcId="{C309ABE3-DF5F-4AC8-8C41-DEDF59BFEF67}" destId="{B3116895-BF48-4B55-8493-7CA754A7C66A}" srcOrd="8" destOrd="0" presId="urn:microsoft.com/office/officeart/2005/8/layout/chevron2"/>
    <dgm:cxn modelId="{0D096B1C-DD5C-484B-99E0-4CBE7D94942D}" type="presParOf" srcId="{B3116895-BF48-4B55-8493-7CA754A7C66A}" destId="{4270E986-F618-4D91-AA4E-87A08EC8DC44}" srcOrd="0" destOrd="0" presId="urn:microsoft.com/office/officeart/2005/8/layout/chevron2"/>
    <dgm:cxn modelId="{C14C567D-BF12-4F21-AE0E-57B9850DF2B5}" type="presParOf" srcId="{B3116895-BF48-4B55-8493-7CA754A7C66A}" destId="{B004A1FE-3779-4C59-A855-62CF0FC7A6D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F6C71A-B52F-4491-B5C6-B2E3668243F3}">
      <dsp:nvSpPr>
        <dsp:cNvPr id="0" name=""/>
        <dsp:cNvSpPr/>
      </dsp:nvSpPr>
      <dsp:spPr>
        <a:xfrm rot="5400000">
          <a:off x="844" y="46182"/>
          <a:ext cx="1175187" cy="1104069"/>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GB" sz="2000" kern="1200" dirty="0" err="1" smtClean="0"/>
            <a:t>Yehoshua</a:t>
          </a:r>
          <a:endParaRPr lang="he-IL" sz="2000" kern="1200" dirty="0"/>
        </a:p>
      </dsp:txBody>
      <dsp:txXfrm rot="-5400000">
        <a:off x="36404" y="562658"/>
        <a:ext cx="1104069" cy="71118"/>
      </dsp:txXfrm>
    </dsp:sp>
    <dsp:sp modelId="{50A53267-1658-4FFE-9706-D8CD39A8978A}">
      <dsp:nvSpPr>
        <dsp:cNvPr id="0" name=""/>
        <dsp:cNvSpPr/>
      </dsp:nvSpPr>
      <dsp:spPr>
        <a:xfrm rot="5400000">
          <a:off x="3943390" y="-2441155"/>
          <a:ext cx="764273" cy="5656733"/>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Having the land was dependent on our deeds</a:t>
          </a:r>
          <a:endParaRPr lang="he-IL" sz="2000" kern="1200" dirty="0"/>
        </a:p>
      </dsp:txBody>
      <dsp:txXfrm rot="-5400000">
        <a:off x="1497161" y="42383"/>
        <a:ext cx="5619424" cy="689655"/>
      </dsp:txXfrm>
    </dsp:sp>
    <dsp:sp modelId="{4E7ED7B2-1941-47A4-8D38-9EB6944747CE}">
      <dsp:nvSpPr>
        <dsp:cNvPr id="0" name=""/>
        <dsp:cNvSpPr/>
      </dsp:nvSpPr>
      <dsp:spPr>
        <a:xfrm rot="5400000">
          <a:off x="2312" y="1485524"/>
          <a:ext cx="1175187" cy="822639"/>
        </a:xfrm>
        <a:prstGeom prst="chevron">
          <a:avLst/>
        </a:prstGeom>
        <a:solidFill>
          <a:schemeClr val="accent2">
            <a:hueOff val="1170380"/>
            <a:satOff val="-1460"/>
            <a:lumOff val="343"/>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GB" sz="2000" kern="1200" dirty="0" err="1" smtClean="0"/>
            <a:t>Bayit</a:t>
          </a:r>
          <a:r>
            <a:rPr lang="en-GB" sz="2000" kern="1200" dirty="0" smtClean="0"/>
            <a:t> </a:t>
          </a:r>
          <a:r>
            <a:rPr lang="en-GB" sz="2000" kern="1200" dirty="0" err="1" smtClean="0"/>
            <a:t>Rishon</a:t>
          </a:r>
          <a:endParaRPr lang="he-IL" sz="2000" kern="1200" dirty="0"/>
        </a:p>
      </dsp:txBody>
      <dsp:txXfrm rot="-5400000">
        <a:off x="178587" y="1720570"/>
        <a:ext cx="822639" cy="352548"/>
      </dsp:txXfrm>
    </dsp:sp>
    <dsp:sp modelId="{B3DA56A2-0A0B-43B9-AA94-9777B422AC15}">
      <dsp:nvSpPr>
        <dsp:cNvPr id="0" name=""/>
        <dsp:cNvSpPr/>
      </dsp:nvSpPr>
      <dsp:spPr>
        <a:xfrm rot="5400000">
          <a:off x="4297345" y="-2043490"/>
          <a:ext cx="1232078" cy="7534528"/>
        </a:xfrm>
        <a:prstGeom prst="round2SameRect">
          <a:avLst/>
        </a:prstGeom>
        <a:solidFill>
          <a:schemeClr val="lt1">
            <a:alpha val="90000"/>
            <a:hueOff val="0"/>
            <a:satOff val="0"/>
            <a:lumOff val="0"/>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The people got so bad that they were sent into exile and the Temple was destroyed</a:t>
          </a:r>
          <a:endParaRPr lang="he-IL" sz="2000" kern="1200" dirty="0"/>
        </a:p>
        <a:p>
          <a:pPr marL="228600" lvl="1" indent="-228600" algn="l" defTabSz="889000" rtl="0">
            <a:lnSpc>
              <a:spcPct val="90000"/>
            </a:lnSpc>
            <a:spcBef>
              <a:spcPct val="0"/>
            </a:spcBef>
            <a:spcAft>
              <a:spcPct val="15000"/>
            </a:spcAft>
            <a:buChar char="••"/>
          </a:pPr>
          <a:r>
            <a:rPr lang="en-GB" sz="2000" kern="1200" dirty="0" smtClean="0"/>
            <a:t>The people thought that this indicated that G-d had left His people</a:t>
          </a:r>
          <a:endParaRPr lang="he-IL" sz="2000" kern="1200" dirty="0"/>
        </a:p>
        <a:p>
          <a:pPr marL="228600" lvl="1" indent="-228600" algn="l" defTabSz="889000" rtl="0">
            <a:lnSpc>
              <a:spcPct val="90000"/>
            </a:lnSpc>
            <a:spcBef>
              <a:spcPct val="0"/>
            </a:spcBef>
            <a:spcAft>
              <a:spcPct val="15000"/>
            </a:spcAft>
            <a:buChar char="••"/>
          </a:pPr>
          <a:r>
            <a:rPr lang="en-GB" sz="2000" kern="1200" dirty="0" smtClean="0"/>
            <a:t>The prophets’ messages were that one day we will come back.</a:t>
          </a:r>
          <a:endParaRPr lang="he-IL" sz="2000" kern="1200" dirty="0"/>
        </a:p>
      </dsp:txBody>
      <dsp:txXfrm rot="-5400000">
        <a:off x="1146121" y="1167879"/>
        <a:ext cx="7474383" cy="1111788"/>
      </dsp:txXfrm>
    </dsp:sp>
    <dsp:sp modelId="{00F6D3B8-2CFA-4220-83D7-D7B8C9316E2B}">
      <dsp:nvSpPr>
        <dsp:cNvPr id="0" name=""/>
        <dsp:cNvSpPr/>
      </dsp:nvSpPr>
      <dsp:spPr>
        <a:xfrm rot="5400000">
          <a:off x="2316" y="2551862"/>
          <a:ext cx="1175187" cy="822630"/>
        </a:xfrm>
        <a:prstGeom prst="chevron">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GB" sz="2000" kern="1200" dirty="0" smtClean="0"/>
            <a:t>Koresh</a:t>
          </a:r>
          <a:endParaRPr lang="he-IL" sz="2000" kern="1200" dirty="0"/>
        </a:p>
      </dsp:txBody>
      <dsp:txXfrm rot="-5400000">
        <a:off x="178595" y="2786898"/>
        <a:ext cx="822630" cy="352557"/>
      </dsp:txXfrm>
    </dsp:sp>
    <dsp:sp modelId="{5F84941C-42F2-4916-BA83-A3990459E50A}">
      <dsp:nvSpPr>
        <dsp:cNvPr id="0" name=""/>
        <dsp:cNvSpPr/>
      </dsp:nvSpPr>
      <dsp:spPr>
        <a:xfrm rot="5400000">
          <a:off x="4637886" y="-863323"/>
          <a:ext cx="763871" cy="7530308"/>
        </a:xfrm>
        <a:prstGeom prst="round2SameRect">
          <a:avLst/>
        </a:prstGeom>
        <a:solidFill>
          <a:schemeClr val="lt1">
            <a:alpha val="90000"/>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Allows Jews to return</a:t>
          </a:r>
          <a:endParaRPr lang="he-IL" sz="2000" kern="1200" dirty="0"/>
        </a:p>
        <a:p>
          <a:pPr marL="228600" lvl="1" indent="-228600" algn="l" defTabSz="889000" rtl="0">
            <a:lnSpc>
              <a:spcPct val="90000"/>
            </a:lnSpc>
            <a:spcBef>
              <a:spcPct val="0"/>
            </a:spcBef>
            <a:spcAft>
              <a:spcPct val="15000"/>
            </a:spcAft>
            <a:buChar char="••"/>
          </a:pPr>
          <a:r>
            <a:rPr lang="en-GB" sz="2000" kern="1200" dirty="0" smtClean="0"/>
            <a:t>Is this as sign from G-d that He wants the people back?</a:t>
          </a:r>
          <a:endParaRPr lang="he-IL" sz="2000" kern="1200" dirty="0"/>
        </a:p>
      </dsp:txBody>
      <dsp:txXfrm rot="-5400000">
        <a:off x="1254668" y="2557184"/>
        <a:ext cx="7493019" cy="689293"/>
      </dsp:txXfrm>
    </dsp:sp>
    <dsp:sp modelId="{40A35C4F-0222-4672-BD33-3E7EC482D314}">
      <dsp:nvSpPr>
        <dsp:cNvPr id="0" name=""/>
        <dsp:cNvSpPr/>
      </dsp:nvSpPr>
      <dsp:spPr>
        <a:xfrm rot="5400000">
          <a:off x="2316" y="3472384"/>
          <a:ext cx="1175187" cy="1107014"/>
        </a:xfrm>
        <a:prstGeom prst="chevron">
          <a:avLst/>
        </a:prstGeom>
        <a:solidFill>
          <a:schemeClr val="accent2">
            <a:hueOff val="3511139"/>
            <a:satOff val="-4379"/>
            <a:lumOff val="103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GB" sz="2000" kern="1200" dirty="0" smtClean="0"/>
            <a:t>“Intifada”</a:t>
          </a:r>
          <a:endParaRPr lang="he-IL" sz="2000" kern="1200" dirty="0"/>
        </a:p>
      </dsp:txBody>
      <dsp:txXfrm rot="-5400000">
        <a:off x="36403" y="3991804"/>
        <a:ext cx="1107014" cy="68173"/>
      </dsp:txXfrm>
    </dsp:sp>
    <dsp:sp modelId="{107D3B87-F8EA-4FC8-8A19-8B0C05AF1F96}">
      <dsp:nvSpPr>
        <dsp:cNvPr id="0" name=""/>
        <dsp:cNvSpPr/>
      </dsp:nvSpPr>
      <dsp:spPr>
        <a:xfrm rot="5400000">
          <a:off x="4502366" y="297220"/>
          <a:ext cx="763871" cy="7372016"/>
        </a:xfrm>
        <a:prstGeom prst="round2SameRect">
          <a:avLst/>
        </a:prstGeom>
        <a:solidFill>
          <a:schemeClr val="lt1">
            <a:alpha val="90000"/>
            <a:hueOff val="0"/>
            <a:satOff val="0"/>
            <a:lumOff val="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Delays building around 20 years</a:t>
          </a:r>
          <a:endParaRPr lang="he-IL" sz="2000" kern="1200" dirty="0"/>
        </a:p>
      </dsp:txBody>
      <dsp:txXfrm rot="-5400000">
        <a:off x="1198294" y="3638582"/>
        <a:ext cx="7334727" cy="689293"/>
      </dsp:txXfrm>
    </dsp:sp>
    <dsp:sp modelId="{4270E986-F618-4D91-AA4E-87A08EC8DC44}">
      <dsp:nvSpPr>
        <dsp:cNvPr id="0" name=""/>
        <dsp:cNvSpPr/>
      </dsp:nvSpPr>
      <dsp:spPr>
        <a:xfrm rot="5400000">
          <a:off x="66876" y="4472347"/>
          <a:ext cx="1175187" cy="1236134"/>
        </a:xfrm>
        <a:prstGeom prst="chevron">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GB" sz="2000" kern="1200" dirty="0" err="1" smtClean="0"/>
            <a:t>Daryavesh</a:t>
          </a:r>
          <a:endParaRPr lang="he-IL" sz="2000" kern="1200" dirty="0"/>
        </a:p>
      </dsp:txBody>
      <dsp:txXfrm rot="-5400000">
        <a:off x="36403" y="4502820"/>
        <a:ext cx="1236134" cy="1175187"/>
      </dsp:txXfrm>
    </dsp:sp>
    <dsp:sp modelId="{B004A1FE-3779-4C59-A855-62CF0FC7A6DA}">
      <dsp:nvSpPr>
        <dsp:cNvPr id="0" name=""/>
        <dsp:cNvSpPr/>
      </dsp:nvSpPr>
      <dsp:spPr>
        <a:xfrm rot="5400000">
          <a:off x="4665022" y="1435105"/>
          <a:ext cx="763871" cy="7403229"/>
        </a:xfrm>
        <a:prstGeom prst="round2Same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Encourages restarting of building of BHMK</a:t>
          </a:r>
          <a:endParaRPr lang="he-IL" sz="2000" kern="1200" dirty="0"/>
        </a:p>
      </dsp:txBody>
      <dsp:txXfrm rot="-5400000">
        <a:off x="1345344" y="4792073"/>
        <a:ext cx="7365940" cy="68929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3008628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1823507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255619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259763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1399467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362560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292334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2935949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3044388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682412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E7BEBA-2BD0-4707-AFB9-6C9B44A18050}" type="datetimeFigureOut">
              <a:rPr lang="he-IL" smtClean="0"/>
              <a:t>י"ג/תשרי/תשע"ד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100945D-5E86-4649-951D-AF0284923976}" type="slidenum">
              <a:rPr lang="he-IL" smtClean="0"/>
              <a:t>‹#›</a:t>
            </a:fld>
            <a:endParaRPr lang="he-IL"/>
          </a:p>
        </p:txBody>
      </p:sp>
    </p:spTree>
    <p:extLst>
      <p:ext uri="{BB962C8B-B14F-4D97-AF65-F5344CB8AC3E}">
        <p14:creationId xmlns:p14="http://schemas.microsoft.com/office/powerpoint/2010/main" val="59174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EE7BEBA-2BD0-4707-AFB9-6C9B44A18050}" type="datetimeFigureOut">
              <a:rPr lang="he-IL" smtClean="0"/>
              <a:t>י"ג/תשרי/תשע"ד</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00945D-5E86-4649-951D-AF0284923976}" type="slidenum">
              <a:rPr lang="he-IL" smtClean="0"/>
              <a:t>‹#›</a:t>
            </a:fld>
            <a:endParaRPr lang="he-IL"/>
          </a:p>
        </p:txBody>
      </p:sp>
    </p:spTree>
    <p:extLst>
      <p:ext uri="{BB962C8B-B14F-4D97-AF65-F5344CB8AC3E}">
        <p14:creationId xmlns:p14="http://schemas.microsoft.com/office/powerpoint/2010/main" val="1036990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5676" y="1484785"/>
            <a:ext cx="5832648" cy="4309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2339752" y="39528"/>
            <a:ext cx="4464496" cy="1470025"/>
          </a:xfrm>
        </p:spPr>
        <p:txBody>
          <a:bodyPr>
            <a:noAutofit/>
          </a:bodyPr>
          <a:lstStyle/>
          <a:p>
            <a:r>
              <a:rPr lang="he-IL" sz="13800" b="1" dirty="0" smtClean="0">
                <a:solidFill>
                  <a:schemeClr val="accent6"/>
                </a:solidFill>
                <a:effectLst>
                  <a:outerShdw blurRad="38100" dist="38100" dir="2700000" algn="tl">
                    <a:srgbClr val="000000">
                      <a:alpha val="43137"/>
                    </a:srgbClr>
                  </a:outerShdw>
                </a:effectLst>
              </a:rPr>
              <a:t>חנוכה</a:t>
            </a:r>
            <a:endParaRPr lang="he-IL" sz="4800" b="1" dirty="0">
              <a:solidFill>
                <a:schemeClr val="accent6"/>
              </a:solidFill>
              <a:effectLst>
                <a:outerShdw blurRad="38100" dist="38100" dir="2700000" algn="tl">
                  <a:srgbClr val="000000">
                    <a:alpha val="43137"/>
                  </a:srgbClr>
                </a:outerShdw>
              </a:effectLst>
            </a:endParaRPr>
          </a:p>
        </p:txBody>
      </p:sp>
      <p:sp>
        <p:nvSpPr>
          <p:cNvPr id="4" name="TextBox 1"/>
          <p:cNvSpPr txBox="1"/>
          <p:nvPr/>
        </p:nvSpPr>
        <p:spPr>
          <a:xfrm>
            <a:off x="899592" y="6023029"/>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t>© </a:t>
            </a:r>
            <a:r>
              <a:rPr lang="en-GB" dirty="0" err="1"/>
              <a:t>Shaalvim</a:t>
            </a:r>
            <a:r>
              <a:rPr lang="en-GB" dirty="0"/>
              <a:t> For Women and Rabbi </a:t>
            </a:r>
            <a:r>
              <a:rPr lang="en-GB" dirty="0" err="1"/>
              <a:t>Menachem</a:t>
            </a:r>
            <a:r>
              <a:rPr lang="en-GB" dirty="0"/>
              <a:t> </a:t>
            </a:r>
            <a:r>
              <a:rPr lang="en-GB" dirty="0" err="1"/>
              <a:t>Leibtag</a:t>
            </a:r>
            <a:r>
              <a:rPr lang="en-GB" dirty="0"/>
              <a:t>.</a:t>
            </a:r>
            <a:endParaRPr lang="en-US" dirty="0"/>
          </a:p>
          <a:p>
            <a:pPr algn="ctr" rtl="0"/>
            <a:r>
              <a:rPr lang="en-GB" dirty="0"/>
              <a:t>Please feel free to use and share but please give credit to the above parties. </a:t>
            </a:r>
            <a:endParaRPr lang="en-US" dirty="0"/>
          </a:p>
        </p:txBody>
      </p:sp>
    </p:spTree>
    <p:extLst>
      <p:ext uri="{BB962C8B-B14F-4D97-AF65-F5344CB8AC3E}">
        <p14:creationId xmlns:p14="http://schemas.microsoft.com/office/powerpoint/2010/main" val="39602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style.rotation</p:attrName>
                                        </p:attrNameLst>
                                      </p:cBhvr>
                                      <p:tavLst>
                                        <p:tav tm="0">
                                          <p:val>
                                            <p:fltVal val="90"/>
                                          </p:val>
                                        </p:tav>
                                        <p:tav tm="100000">
                                          <p:val>
                                            <p:fltVal val="0"/>
                                          </p:val>
                                        </p:tav>
                                      </p:tavLst>
                                    </p:anim>
                                    <p:animEffect transition="in" filter="fade">
                                      <p:cBhvr>
                                        <p:cTn id="10" dur="10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lstStyle/>
          <a:p>
            <a:r>
              <a:rPr lang="he-IL" b="1" dirty="0" smtClean="0">
                <a:solidFill>
                  <a:schemeClr val="accent6"/>
                </a:solidFill>
                <a:effectLst>
                  <a:outerShdw blurRad="38100" dist="38100" dir="2700000" algn="tl">
                    <a:srgbClr val="000000">
                      <a:alpha val="43137"/>
                    </a:srgbClr>
                  </a:outerShdw>
                </a:effectLst>
              </a:rPr>
              <a:t>חגי פרק ב – </a:t>
            </a:r>
            <a:r>
              <a:rPr lang="en-GB" b="1" dirty="0" smtClean="0">
                <a:solidFill>
                  <a:schemeClr val="accent6"/>
                </a:solidFill>
                <a:effectLst>
                  <a:outerShdw blurRad="38100" dist="38100" dir="2700000" algn="tl">
                    <a:srgbClr val="000000">
                      <a:alpha val="43137"/>
                    </a:srgbClr>
                  </a:outerShdw>
                </a:effectLst>
              </a:rPr>
              <a:t>The “</a:t>
            </a:r>
            <a:r>
              <a:rPr lang="en-GB" b="1" dirty="0" err="1" smtClean="0">
                <a:solidFill>
                  <a:schemeClr val="accent6"/>
                </a:solidFill>
                <a:effectLst>
                  <a:outerShdw blurRad="38100" dist="38100" dir="2700000" algn="tl">
                    <a:srgbClr val="000000">
                      <a:alpha val="43137"/>
                    </a:srgbClr>
                  </a:outerShdw>
                </a:effectLst>
              </a:rPr>
              <a:t>Kippa</a:t>
            </a:r>
            <a:r>
              <a:rPr lang="en-GB" b="1" dirty="0" smtClean="0">
                <a:solidFill>
                  <a:schemeClr val="accent6"/>
                </a:solidFill>
                <a:effectLst>
                  <a:outerShdw blurRad="38100" dist="38100" dir="2700000" algn="tl">
                    <a:srgbClr val="000000">
                      <a:alpha val="43137"/>
                    </a:srgbClr>
                  </a:outerShdw>
                </a:effectLst>
              </a:rPr>
              <a:t> </a:t>
            </a:r>
            <a:r>
              <a:rPr lang="en-GB" b="1" dirty="0" err="1" smtClean="0">
                <a:solidFill>
                  <a:schemeClr val="accent6"/>
                </a:solidFill>
                <a:effectLst>
                  <a:outerShdw blurRad="38100" dist="38100" dir="2700000" algn="tl">
                    <a:srgbClr val="000000">
                      <a:alpha val="43137"/>
                    </a:srgbClr>
                  </a:outerShdw>
                </a:effectLst>
              </a:rPr>
              <a:t>Sruga</a:t>
            </a:r>
            <a:r>
              <a:rPr lang="en-GB" b="1" dirty="0" smtClean="0">
                <a:solidFill>
                  <a:schemeClr val="accent6"/>
                </a:solidFill>
                <a:effectLst>
                  <a:outerShdw blurRad="38100" dist="38100" dir="2700000" algn="tl">
                    <a:srgbClr val="000000">
                      <a:alpha val="43137"/>
                    </a:srgbClr>
                  </a:outerShdw>
                </a:effectLst>
              </a:rPr>
              <a:t>” Guy</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196752"/>
            <a:ext cx="8568952" cy="5328592"/>
          </a:xfrm>
        </p:spPr>
        <p:txBody>
          <a:bodyPr>
            <a:noAutofit/>
          </a:bodyPr>
          <a:lstStyle/>
          <a:p>
            <a:pPr marL="0" indent="0" algn="ctr" rtl="0">
              <a:buNone/>
            </a:pPr>
            <a:r>
              <a:rPr lang="en-GB" sz="2000" b="1" dirty="0" err="1">
                <a:solidFill>
                  <a:schemeClr val="accent5">
                    <a:lumMod val="75000"/>
                  </a:schemeClr>
                </a:solidFill>
              </a:rPr>
              <a:t>Tumah</a:t>
            </a:r>
            <a:r>
              <a:rPr lang="en-GB" sz="2000" b="1" dirty="0">
                <a:solidFill>
                  <a:schemeClr val="accent5">
                    <a:lumMod val="75000"/>
                  </a:schemeClr>
                </a:solidFill>
              </a:rPr>
              <a:t> spreads whereas </a:t>
            </a:r>
            <a:r>
              <a:rPr lang="en-GB" sz="2000" b="1" dirty="0" err="1">
                <a:solidFill>
                  <a:schemeClr val="accent5">
                    <a:lumMod val="75000"/>
                  </a:schemeClr>
                </a:solidFill>
              </a:rPr>
              <a:t>keduasha</a:t>
            </a:r>
            <a:r>
              <a:rPr lang="en-GB" sz="2000" b="1" dirty="0">
                <a:solidFill>
                  <a:schemeClr val="accent5">
                    <a:lumMod val="75000"/>
                  </a:schemeClr>
                </a:solidFill>
              </a:rPr>
              <a:t> doesn't.</a:t>
            </a:r>
            <a:endParaRPr lang="en-US" sz="2000" b="1" dirty="0">
              <a:solidFill>
                <a:schemeClr val="accent5">
                  <a:lumMod val="75000"/>
                </a:schemeClr>
              </a:solidFill>
            </a:endParaRPr>
          </a:p>
          <a:p>
            <a:pPr marL="0" indent="0">
              <a:buNone/>
            </a:pPr>
            <a:r>
              <a:rPr lang="en-GB" sz="2000" dirty="0">
                <a:latin typeface="David" pitchFamily="34" charset="-79"/>
                <a:cs typeface="David" pitchFamily="34" charset="-79"/>
              </a:rPr>
              <a:t> </a:t>
            </a:r>
            <a:endParaRPr lang="he-IL" sz="2000" dirty="0" smtClean="0">
              <a:latin typeface="David" pitchFamily="34" charset="-79"/>
              <a:cs typeface="David" pitchFamily="34" charset="-79"/>
            </a:endParaRPr>
          </a:p>
          <a:p>
            <a:pPr marL="0" indent="0">
              <a:buNone/>
            </a:pPr>
            <a:r>
              <a:rPr lang="he-IL" sz="2000" b="1" dirty="0" smtClean="0">
                <a:latin typeface="David" pitchFamily="34" charset="-79"/>
                <a:cs typeface="David" pitchFamily="34" charset="-79"/>
              </a:rPr>
              <a:t>י</a:t>
            </a:r>
            <a:r>
              <a:rPr lang="he-IL" sz="2000" dirty="0" smtClean="0">
                <a:latin typeface="David" pitchFamily="34" charset="-79"/>
                <a:cs typeface="David" pitchFamily="34" charset="-79"/>
              </a:rPr>
              <a:t> </a:t>
            </a:r>
            <a:r>
              <a:rPr lang="he-IL" sz="2000" dirty="0">
                <a:latin typeface="David" pitchFamily="34" charset="-79"/>
                <a:cs typeface="David" pitchFamily="34" charset="-79"/>
              </a:rPr>
              <a:t>בְּעֶשְׂרִים וְאַרְבָּעָה לַתְּשִׁיעִי בִּשְׁנַת שְׁתַּיִם לְדָרְיָוֶשׁ הָיָה דְּבַר-יְהוָה אֶל-חַגַּי הַנָּבִיא לֵאמֹר. </a:t>
            </a:r>
            <a:endParaRPr lang="he-IL" sz="2000" dirty="0" smtClean="0">
              <a:latin typeface="David" pitchFamily="34" charset="-79"/>
              <a:cs typeface="David" pitchFamily="34" charset="-79"/>
            </a:endParaRPr>
          </a:p>
          <a:p>
            <a:pPr marL="0" indent="0">
              <a:buNone/>
            </a:pPr>
            <a:r>
              <a:rPr lang="he-IL" sz="2000" b="1" dirty="0" smtClean="0">
                <a:latin typeface="David" pitchFamily="34" charset="-79"/>
                <a:cs typeface="David" pitchFamily="34" charset="-79"/>
              </a:rPr>
              <a:t>יא</a:t>
            </a:r>
            <a:r>
              <a:rPr lang="he-IL" sz="2000" dirty="0" smtClean="0">
                <a:latin typeface="David" pitchFamily="34" charset="-79"/>
                <a:cs typeface="David" pitchFamily="34" charset="-79"/>
              </a:rPr>
              <a:t> </a:t>
            </a:r>
            <a:r>
              <a:rPr lang="he-IL" sz="2000" dirty="0">
                <a:latin typeface="David" pitchFamily="34" charset="-79"/>
                <a:cs typeface="David" pitchFamily="34" charset="-79"/>
              </a:rPr>
              <a:t>כֹּה אָמַר יְהוָה צְבָאוֹת שְׁאַל-נָא אֶת-הַכֹּהֲנִים תּוֹרָה לֵאמֹר. </a:t>
            </a:r>
            <a:endParaRPr lang="he-IL" sz="2000" dirty="0" smtClean="0">
              <a:latin typeface="David" pitchFamily="34" charset="-79"/>
              <a:cs typeface="David" pitchFamily="34" charset="-79"/>
            </a:endParaRPr>
          </a:p>
          <a:p>
            <a:pPr marL="0" indent="0">
              <a:buNone/>
            </a:pPr>
            <a:r>
              <a:rPr lang="he-IL" sz="2000" b="1" dirty="0" smtClean="0">
                <a:latin typeface="David" pitchFamily="34" charset="-79"/>
                <a:cs typeface="David" pitchFamily="34" charset="-79"/>
              </a:rPr>
              <a:t>יב</a:t>
            </a:r>
            <a:r>
              <a:rPr lang="he-IL" sz="2000" dirty="0" smtClean="0">
                <a:latin typeface="David" pitchFamily="34" charset="-79"/>
                <a:cs typeface="David" pitchFamily="34" charset="-79"/>
              </a:rPr>
              <a:t> </a:t>
            </a:r>
            <a:r>
              <a:rPr lang="he-IL" sz="2000" dirty="0">
                <a:latin typeface="David" pitchFamily="34" charset="-79"/>
                <a:cs typeface="David" pitchFamily="34" charset="-79"/>
              </a:rPr>
              <a:t>הֵן יִשָּׂא-אִישׁ בְּשַׂר-קֹדֶשׁ בִּכְנַף בִּגְדוֹ וְנָגַע בִּכְנָפוֹ אֶל-הַלֶּחֶם וְאֶל-הַנָּזִיד וְאֶל-הַיַּיִן וְאֶל-שֶׁמֶן וְאֶל-כָּל-מַאֲכָל הֲיִקְדָּשׁ וַיַּעֲנוּ הַכֹּהֲנִים וַיֹּאמְרוּ לֹא. </a:t>
            </a:r>
            <a:endParaRPr lang="he-IL" sz="2000" dirty="0" smtClean="0">
              <a:latin typeface="David" pitchFamily="34" charset="-79"/>
              <a:cs typeface="David" pitchFamily="34" charset="-79"/>
            </a:endParaRPr>
          </a:p>
          <a:p>
            <a:pPr marL="0" indent="0">
              <a:buNone/>
            </a:pPr>
            <a:r>
              <a:rPr lang="he-IL" sz="2000" b="1" dirty="0" smtClean="0">
                <a:latin typeface="David" pitchFamily="34" charset="-79"/>
                <a:cs typeface="David" pitchFamily="34" charset="-79"/>
              </a:rPr>
              <a:t>יג</a:t>
            </a:r>
            <a:r>
              <a:rPr lang="he-IL" sz="2000" dirty="0" smtClean="0">
                <a:latin typeface="David" pitchFamily="34" charset="-79"/>
                <a:cs typeface="David" pitchFamily="34" charset="-79"/>
              </a:rPr>
              <a:t> </a:t>
            </a:r>
            <a:r>
              <a:rPr lang="he-IL" sz="2000" dirty="0">
                <a:latin typeface="David" pitchFamily="34" charset="-79"/>
                <a:cs typeface="David" pitchFamily="34" charset="-79"/>
              </a:rPr>
              <a:t>וַיֹּאמֶר חַגַּי אִם-יִגַּע טְמֵא-נֶפֶשׁ בְּכָל-אֵלֶּה הֲיִטְמָא וַיַּעֲנוּ הַכֹּהֲנִים וַיֹּאמְרוּ יִטְמָא. </a:t>
            </a:r>
            <a:endParaRPr lang="he-IL" sz="2000" dirty="0" smtClean="0">
              <a:latin typeface="David" pitchFamily="34" charset="-79"/>
              <a:cs typeface="David" pitchFamily="34" charset="-79"/>
            </a:endParaRPr>
          </a:p>
          <a:p>
            <a:pPr marL="0" indent="0">
              <a:buNone/>
            </a:pPr>
            <a:r>
              <a:rPr lang="he-IL" sz="2000" b="1" dirty="0" smtClean="0">
                <a:latin typeface="David" pitchFamily="34" charset="-79"/>
                <a:cs typeface="David" pitchFamily="34" charset="-79"/>
              </a:rPr>
              <a:t>יד</a:t>
            </a:r>
            <a:r>
              <a:rPr lang="he-IL" sz="2000" dirty="0" smtClean="0">
                <a:latin typeface="David" pitchFamily="34" charset="-79"/>
                <a:cs typeface="David" pitchFamily="34" charset="-79"/>
              </a:rPr>
              <a:t> </a:t>
            </a:r>
            <a:r>
              <a:rPr lang="he-IL" sz="2000" dirty="0">
                <a:latin typeface="David" pitchFamily="34" charset="-79"/>
                <a:cs typeface="David" pitchFamily="34" charset="-79"/>
              </a:rPr>
              <a:t>וַיַּעַן חַגַּי וַיֹּאמֶר כֵּן הָעָם-הַזֶּה וְכֵן-הַגּוֹי הַזֶּה לְפָנַי נְאֻם-יְהוָה וְכֵן כָּל-מַעֲשֵׂה יְדֵיהֶם וַאֲשֶׁר יַקְרִיבוּ שָׁם טָמֵא הוּא. </a:t>
            </a:r>
            <a:endParaRPr lang="he-IL" sz="2000" dirty="0" smtClean="0">
              <a:latin typeface="David" pitchFamily="34" charset="-79"/>
              <a:cs typeface="David" pitchFamily="34" charset="-79"/>
            </a:endParaRPr>
          </a:p>
          <a:p>
            <a:pPr marL="0" indent="0">
              <a:buNone/>
            </a:pPr>
            <a:r>
              <a:rPr lang="he-IL" sz="2000" b="1" dirty="0" smtClean="0">
                <a:latin typeface="David" pitchFamily="34" charset="-79"/>
                <a:cs typeface="David" pitchFamily="34" charset="-79"/>
              </a:rPr>
              <a:t>טו</a:t>
            </a:r>
            <a:r>
              <a:rPr lang="he-IL" sz="2000" dirty="0" smtClean="0">
                <a:latin typeface="David" pitchFamily="34" charset="-79"/>
                <a:cs typeface="David" pitchFamily="34" charset="-79"/>
              </a:rPr>
              <a:t> </a:t>
            </a:r>
            <a:r>
              <a:rPr lang="he-IL" sz="2000" dirty="0">
                <a:latin typeface="David" pitchFamily="34" charset="-79"/>
                <a:cs typeface="David" pitchFamily="34" charset="-79"/>
              </a:rPr>
              <a:t>וְעַתָּה שִׂימוּ-נָא לְבַבְכֶם מִן-הַיּוֹם הַזֶּה וָמָעְלָה מִטֶּרֶם שׂוּם-אֶבֶן אֶל-אֶבֶן בְּהֵיכַל יְהוָה. </a:t>
            </a:r>
            <a:endParaRPr lang="he-IL" sz="2000" dirty="0" smtClean="0">
              <a:latin typeface="David" pitchFamily="34" charset="-79"/>
              <a:cs typeface="David" pitchFamily="34" charset="-79"/>
            </a:endParaRPr>
          </a:p>
          <a:p>
            <a:pPr marL="0" indent="0">
              <a:buNone/>
            </a:pPr>
            <a:r>
              <a:rPr lang="he-IL" sz="2000" b="1" dirty="0" smtClean="0">
                <a:latin typeface="David" pitchFamily="34" charset="-79"/>
                <a:cs typeface="David" pitchFamily="34" charset="-79"/>
              </a:rPr>
              <a:t>טז</a:t>
            </a:r>
            <a:r>
              <a:rPr lang="he-IL" sz="2000" dirty="0" smtClean="0">
                <a:latin typeface="David" pitchFamily="34" charset="-79"/>
                <a:cs typeface="David" pitchFamily="34" charset="-79"/>
              </a:rPr>
              <a:t> </a:t>
            </a:r>
            <a:r>
              <a:rPr lang="he-IL" sz="2000" dirty="0">
                <a:latin typeface="David" pitchFamily="34" charset="-79"/>
                <a:cs typeface="David" pitchFamily="34" charset="-79"/>
              </a:rPr>
              <a:t>מִהְיוֹתָם בָּא אֶל-עֲרֵמַת עֶשְׂרִים וְהָיְתָה עֲשָׂרָה בָּא אֶל-הַיֶּקֶב לַחְשֹׂף חֲמִשִּׁים פּוּרָה וְהָיְתָה עֶשְׂרִים. </a:t>
            </a:r>
            <a:endParaRPr lang="he-IL" sz="2000" dirty="0" smtClean="0">
              <a:latin typeface="David" pitchFamily="34" charset="-79"/>
              <a:cs typeface="David" pitchFamily="34" charset="-79"/>
            </a:endParaRPr>
          </a:p>
          <a:p>
            <a:pPr marL="0" indent="0">
              <a:buNone/>
            </a:pPr>
            <a:r>
              <a:rPr lang="he-IL" sz="2000" b="1" dirty="0" smtClean="0">
                <a:latin typeface="David" pitchFamily="34" charset="-79"/>
                <a:cs typeface="David" pitchFamily="34" charset="-79"/>
              </a:rPr>
              <a:t>יז</a:t>
            </a:r>
            <a:r>
              <a:rPr lang="he-IL" sz="2000" dirty="0" smtClean="0">
                <a:latin typeface="David" pitchFamily="34" charset="-79"/>
                <a:cs typeface="David" pitchFamily="34" charset="-79"/>
              </a:rPr>
              <a:t> </a:t>
            </a:r>
            <a:r>
              <a:rPr lang="he-IL" sz="2000" dirty="0">
                <a:latin typeface="David" pitchFamily="34" charset="-79"/>
                <a:cs typeface="David" pitchFamily="34" charset="-79"/>
              </a:rPr>
              <a:t>הִכֵּיתִי אֶתְכֶם בַּשִּׁדָּפוֹן וּבַיֵּרָקוֹן וּבַבָּרָד אֵת כָּל-מַעֲשֵׂה יְדֵיכֶם וְאֵין-אֶתְכֶם אֵלַי נְאֻם-יְהוָה. </a:t>
            </a:r>
            <a:endParaRPr lang="he-IL" sz="2000" dirty="0" smtClean="0">
              <a:latin typeface="David" pitchFamily="34" charset="-79"/>
              <a:cs typeface="David" pitchFamily="34" charset="-79"/>
            </a:endParaRPr>
          </a:p>
        </p:txBody>
      </p:sp>
    </p:spTree>
    <p:extLst>
      <p:ext uri="{BB962C8B-B14F-4D97-AF65-F5344CB8AC3E}">
        <p14:creationId xmlns:p14="http://schemas.microsoft.com/office/powerpoint/2010/main" val="10262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a:solidFill>
                  <a:schemeClr val="accent6"/>
                </a:solidFill>
                <a:effectLst>
                  <a:outerShdw blurRad="38100" dist="38100" dir="2700000" algn="tl">
                    <a:srgbClr val="000000">
                      <a:alpha val="43137"/>
                    </a:srgbClr>
                  </a:outerShdw>
                </a:effectLst>
              </a:rPr>
              <a:t>חגי פרק ב – </a:t>
            </a:r>
            <a:r>
              <a:rPr lang="en-GB" b="1" dirty="0">
                <a:solidFill>
                  <a:schemeClr val="accent6"/>
                </a:solidFill>
                <a:effectLst>
                  <a:outerShdw blurRad="38100" dist="38100" dir="2700000" algn="tl">
                    <a:srgbClr val="000000">
                      <a:alpha val="43137"/>
                    </a:srgbClr>
                  </a:outerShdw>
                </a:effectLst>
              </a:rPr>
              <a:t>The “</a:t>
            </a:r>
            <a:r>
              <a:rPr lang="en-GB" b="1" dirty="0" err="1">
                <a:solidFill>
                  <a:schemeClr val="accent6"/>
                </a:solidFill>
                <a:effectLst>
                  <a:outerShdw blurRad="38100" dist="38100" dir="2700000" algn="tl">
                    <a:srgbClr val="000000">
                      <a:alpha val="43137"/>
                    </a:srgbClr>
                  </a:outerShdw>
                </a:effectLst>
              </a:rPr>
              <a:t>Kippa</a:t>
            </a:r>
            <a:r>
              <a:rPr lang="en-GB" b="1" dirty="0">
                <a:solidFill>
                  <a:schemeClr val="accent6"/>
                </a:solidFill>
                <a:effectLst>
                  <a:outerShdw blurRad="38100" dist="38100" dir="2700000" algn="tl">
                    <a:srgbClr val="000000">
                      <a:alpha val="43137"/>
                    </a:srgbClr>
                  </a:outerShdw>
                </a:effectLst>
              </a:rPr>
              <a:t> </a:t>
            </a:r>
            <a:r>
              <a:rPr lang="en-GB" b="1" dirty="0" err="1">
                <a:solidFill>
                  <a:schemeClr val="accent6"/>
                </a:solidFill>
                <a:effectLst>
                  <a:outerShdw blurRad="38100" dist="38100" dir="2700000" algn="tl">
                    <a:srgbClr val="000000">
                      <a:alpha val="43137"/>
                    </a:srgbClr>
                  </a:outerShdw>
                </a:effectLst>
              </a:rPr>
              <a:t>Sruga</a:t>
            </a:r>
            <a:r>
              <a:rPr lang="en-GB" b="1" dirty="0">
                <a:solidFill>
                  <a:schemeClr val="accent6"/>
                </a:solidFill>
                <a:effectLst>
                  <a:outerShdw blurRad="38100" dist="38100" dir="2700000" algn="tl">
                    <a:srgbClr val="000000">
                      <a:alpha val="43137"/>
                    </a:srgbClr>
                  </a:outerShdw>
                </a:effectLst>
              </a:rPr>
              <a:t>” Guy</a:t>
            </a:r>
            <a:endParaRPr lang="he-IL" dirty="0"/>
          </a:p>
        </p:txBody>
      </p:sp>
      <p:sp>
        <p:nvSpPr>
          <p:cNvPr id="3" name="Content Placeholder 2"/>
          <p:cNvSpPr>
            <a:spLocks noGrp="1"/>
          </p:cNvSpPr>
          <p:nvPr>
            <p:ph idx="1"/>
          </p:nvPr>
        </p:nvSpPr>
        <p:spPr/>
        <p:txBody>
          <a:bodyPr>
            <a:normAutofit fontScale="70000" lnSpcReduction="20000"/>
          </a:bodyPr>
          <a:lstStyle/>
          <a:p>
            <a:pPr marL="0" indent="0">
              <a:buNone/>
            </a:pPr>
            <a:r>
              <a:rPr lang="he-IL" b="1" dirty="0">
                <a:latin typeface="David" pitchFamily="34" charset="-79"/>
                <a:cs typeface="David" pitchFamily="34" charset="-79"/>
              </a:rPr>
              <a:t>יח</a:t>
            </a:r>
            <a:r>
              <a:rPr lang="he-IL" dirty="0">
                <a:latin typeface="David" pitchFamily="34" charset="-79"/>
                <a:cs typeface="David" pitchFamily="34" charset="-79"/>
              </a:rPr>
              <a:t> שִׂימוּ-נָא לְבַבְכֶם מִן-הַיּוֹם הַזֶּה וָמָעְלָה מִיּוֹם עֶשְׂרִים וְאַרְבָּעָה לַתְּשִׁיעִי לְמִן-הַיּוֹם אֲשֶׁר-יֻסַּד הֵיכַל-יְהוָה שִׂימוּ לְבַבְכֶם. </a:t>
            </a:r>
          </a:p>
          <a:p>
            <a:pPr marL="0" indent="0">
              <a:buNone/>
            </a:pPr>
            <a:r>
              <a:rPr lang="he-IL" b="1" dirty="0">
                <a:latin typeface="David" pitchFamily="34" charset="-79"/>
                <a:cs typeface="David" pitchFamily="34" charset="-79"/>
              </a:rPr>
              <a:t>יט</a:t>
            </a:r>
            <a:r>
              <a:rPr lang="he-IL" dirty="0">
                <a:latin typeface="David" pitchFamily="34" charset="-79"/>
                <a:cs typeface="David" pitchFamily="34" charset="-79"/>
              </a:rPr>
              <a:t> הַעוֹד הַזֶּרַע בַּמְּגוּרָה וְעַד-הַגֶּפֶן וְהַתְּאֵנָה וְהָרִמּוֹן וְעֵץ הַזַּיִת לֹא נָשָׂא מִן-הַיּוֹם הַזֶּה אֲבָרֵךְ. </a:t>
            </a:r>
          </a:p>
          <a:p>
            <a:pPr marL="0" indent="0">
              <a:buNone/>
            </a:pPr>
            <a:r>
              <a:rPr lang="he-IL" b="1" dirty="0">
                <a:latin typeface="David" pitchFamily="34" charset="-79"/>
                <a:cs typeface="David" pitchFamily="34" charset="-79"/>
              </a:rPr>
              <a:t>כ</a:t>
            </a:r>
            <a:r>
              <a:rPr lang="he-IL" dirty="0">
                <a:latin typeface="David" pitchFamily="34" charset="-79"/>
                <a:cs typeface="David" pitchFamily="34" charset="-79"/>
              </a:rPr>
              <a:t> וַיְהִי דְבַר-יְהוָה שֵׁנִית אֶל-חַגַּי בְּעֶשְׂרִים וְאַרְבָּעָה לַחֹדֶשׁ לֵאמֹר. </a:t>
            </a:r>
          </a:p>
          <a:p>
            <a:pPr marL="0" indent="0">
              <a:buNone/>
            </a:pPr>
            <a:r>
              <a:rPr lang="he-IL" b="1" dirty="0">
                <a:latin typeface="David" pitchFamily="34" charset="-79"/>
                <a:cs typeface="David" pitchFamily="34" charset="-79"/>
              </a:rPr>
              <a:t>כא</a:t>
            </a:r>
            <a:r>
              <a:rPr lang="he-IL" dirty="0">
                <a:latin typeface="David" pitchFamily="34" charset="-79"/>
                <a:cs typeface="David" pitchFamily="34" charset="-79"/>
              </a:rPr>
              <a:t> אֱמֹר אֶל-זְרֻבָּבֶל פַּחַת-יְהוּדָה לֵאמֹר אֲנִי מַרְעִישׁ אֶת-הַשָּׁמַיִם וְאֶת-הָאָרֶץ. </a:t>
            </a:r>
          </a:p>
          <a:p>
            <a:pPr marL="0" indent="0">
              <a:buNone/>
            </a:pPr>
            <a:r>
              <a:rPr lang="he-IL" b="1" dirty="0">
                <a:latin typeface="David" pitchFamily="34" charset="-79"/>
                <a:cs typeface="David" pitchFamily="34" charset="-79"/>
              </a:rPr>
              <a:t>כב</a:t>
            </a:r>
            <a:r>
              <a:rPr lang="he-IL" dirty="0">
                <a:latin typeface="David" pitchFamily="34" charset="-79"/>
                <a:cs typeface="David" pitchFamily="34" charset="-79"/>
              </a:rPr>
              <a:t> וְהָפַכְתִּי כִּסֵּא מַמְלָכוֹת וְהִשְׁמַדְתִּי חֹזֶק מַמְלְכוֹת הַגּוֹיִם וְהָפַכְתִּי מֶרְכָּבָה וְרֹכְבֶיהָ וְיָרְדוּ סוּסִים וְרֹכְבֵיהֶם אִישׁ בְּחֶרֶב אָחִיו. </a:t>
            </a:r>
          </a:p>
          <a:p>
            <a:pPr marL="0" indent="0">
              <a:buNone/>
            </a:pPr>
            <a:r>
              <a:rPr lang="he-IL" b="1" dirty="0">
                <a:latin typeface="David" pitchFamily="34" charset="-79"/>
                <a:cs typeface="David" pitchFamily="34" charset="-79"/>
              </a:rPr>
              <a:t>כג</a:t>
            </a:r>
            <a:r>
              <a:rPr lang="he-IL" dirty="0">
                <a:latin typeface="David" pitchFamily="34" charset="-79"/>
                <a:cs typeface="David" pitchFamily="34" charset="-79"/>
              </a:rPr>
              <a:t> בַּיּוֹם הַהוּא נְאֻם-יְהוָה צְבָאוֹת אֶקָּחֲךָ זְרֻבָּבֶל בֶּן-שְׁאַלְתִּיאֵל עַבְדִּי נְאֻם-יְהוָה וְשַׂמְתִּיךָ כַּחוֹתָם כִּי-בְךָ בָחַרְתִּי נְאֻם יְהוָה צְבָאוֹת.</a:t>
            </a:r>
            <a:endParaRPr lang="en-US" dirty="0">
              <a:latin typeface="David" pitchFamily="34" charset="-79"/>
              <a:cs typeface="David" pitchFamily="34" charset="-79"/>
            </a:endParaRPr>
          </a:p>
          <a:p>
            <a:pPr marL="0" indent="0" algn="ctr" rtl="0">
              <a:buNone/>
            </a:pPr>
            <a:endParaRPr lang="en-GB" b="1" dirty="0" smtClean="0">
              <a:solidFill>
                <a:schemeClr val="accent5">
                  <a:lumMod val="75000"/>
                </a:schemeClr>
              </a:solidFill>
            </a:endParaRPr>
          </a:p>
          <a:p>
            <a:pPr marL="0" indent="0" algn="ctr" rtl="0">
              <a:buNone/>
            </a:pPr>
            <a:r>
              <a:rPr lang="en-GB" b="1" dirty="0" smtClean="0">
                <a:solidFill>
                  <a:schemeClr val="accent5">
                    <a:lumMod val="75000"/>
                  </a:schemeClr>
                </a:solidFill>
              </a:rPr>
              <a:t>They </a:t>
            </a:r>
            <a:r>
              <a:rPr lang="en-GB" b="1" dirty="0">
                <a:solidFill>
                  <a:schemeClr val="accent5">
                    <a:lumMod val="75000"/>
                  </a:schemeClr>
                </a:solidFill>
              </a:rPr>
              <a:t>are too passive. The people say that the economy is bad which is a sign that G-d doesn’t want them. </a:t>
            </a:r>
            <a:r>
              <a:rPr lang="en-GB" b="1" dirty="0" err="1">
                <a:solidFill>
                  <a:schemeClr val="accent5">
                    <a:lumMod val="75000"/>
                  </a:schemeClr>
                </a:solidFill>
              </a:rPr>
              <a:t>Chaggai</a:t>
            </a:r>
            <a:r>
              <a:rPr lang="en-GB" b="1" dirty="0">
                <a:solidFill>
                  <a:schemeClr val="accent5">
                    <a:lumMod val="75000"/>
                  </a:schemeClr>
                </a:solidFill>
              </a:rPr>
              <a:t> says if they work harder on the Temple then the economy will improve. </a:t>
            </a:r>
            <a:endParaRPr lang="en-US" dirty="0">
              <a:solidFill>
                <a:schemeClr val="accent5">
                  <a:lumMod val="75000"/>
                </a:schemeClr>
              </a:solidFill>
            </a:endParaRPr>
          </a:p>
          <a:p>
            <a:endParaRPr lang="he-IL" dirty="0"/>
          </a:p>
        </p:txBody>
      </p:sp>
    </p:spTree>
    <p:extLst>
      <p:ext uri="{BB962C8B-B14F-4D97-AF65-F5344CB8AC3E}">
        <p14:creationId xmlns:p14="http://schemas.microsoft.com/office/powerpoint/2010/main" val="281749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b="1" dirty="0" smtClean="0">
                <a:solidFill>
                  <a:schemeClr val="accent6"/>
                </a:solidFill>
                <a:effectLst>
                  <a:outerShdw blurRad="38100" dist="38100" dir="2700000" algn="tl">
                    <a:srgbClr val="000000">
                      <a:alpha val="43137"/>
                    </a:srgbClr>
                  </a:outerShdw>
                </a:effectLst>
              </a:rPr>
              <a:t>זכריה פרק א – </a:t>
            </a:r>
            <a:r>
              <a:rPr lang="en-GB" b="1" dirty="0" smtClean="0">
                <a:solidFill>
                  <a:schemeClr val="accent6"/>
                </a:solidFill>
                <a:effectLst>
                  <a:outerShdw blurRad="38100" dist="38100" dir="2700000" algn="tl">
                    <a:srgbClr val="000000">
                      <a:alpha val="43137"/>
                    </a:srgbClr>
                  </a:outerShdw>
                </a:effectLst>
              </a:rPr>
              <a:t>The “Black </a:t>
            </a:r>
            <a:r>
              <a:rPr lang="en-GB" b="1" dirty="0" err="1" smtClean="0">
                <a:solidFill>
                  <a:schemeClr val="accent6"/>
                </a:solidFill>
                <a:effectLst>
                  <a:outerShdw blurRad="38100" dist="38100" dir="2700000" algn="tl">
                    <a:srgbClr val="000000">
                      <a:alpha val="43137"/>
                    </a:srgbClr>
                  </a:outerShdw>
                </a:effectLst>
              </a:rPr>
              <a:t>Kippa</a:t>
            </a:r>
            <a:r>
              <a:rPr lang="en-GB" b="1" dirty="0" smtClean="0">
                <a:solidFill>
                  <a:schemeClr val="accent6"/>
                </a:solidFill>
                <a:effectLst>
                  <a:outerShdw blurRad="38100" dist="38100" dir="2700000" algn="tl">
                    <a:srgbClr val="000000">
                      <a:alpha val="43137"/>
                    </a:srgbClr>
                  </a:outerShdw>
                </a:effectLst>
              </a:rPr>
              <a:t>” Guy</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196752"/>
            <a:ext cx="8229600" cy="5256584"/>
          </a:xfrm>
        </p:spPr>
        <p:txBody>
          <a:bodyPr>
            <a:normAutofit fontScale="70000" lnSpcReduction="20000"/>
          </a:bodyPr>
          <a:lstStyle/>
          <a:p>
            <a:pPr marL="0" indent="0">
              <a:buNone/>
            </a:pPr>
            <a:r>
              <a:rPr lang="he-IL" b="1" dirty="0">
                <a:latin typeface="David" pitchFamily="34" charset="-79"/>
                <a:cs typeface="David" pitchFamily="34" charset="-79"/>
              </a:rPr>
              <a:t>א</a:t>
            </a:r>
            <a:r>
              <a:rPr lang="he-IL" dirty="0">
                <a:latin typeface="David" pitchFamily="34" charset="-79"/>
                <a:cs typeface="David" pitchFamily="34" charset="-79"/>
              </a:rPr>
              <a:t> </a:t>
            </a:r>
            <a:r>
              <a:rPr lang="he-IL" b="1" dirty="0">
                <a:solidFill>
                  <a:schemeClr val="accent5">
                    <a:lumMod val="75000"/>
                  </a:schemeClr>
                </a:solidFill>
                <a:latin typeface="David" pitchFamily="34" charset="-79"/>
                <a:cs typeface="David" pitchFamily="34" charset="-79"/>
              </a:rPr>
              <a:t>בַּחֹדֶשׁ הַשְּׁמִינִי בִּשְׁנַת שְׁתַּיִם לְדָרְיָוֶשׁ </a:t>
            </a:r>
            <a:r>
              <a:rPr lang="he-IL" dirty="0">
                <a:latin typeface="David" pitchFamily="34" charset="-79"/>
                <a:cs typeface="David" pitchFamily="34" charset="-79"/>
              </a:rPr>
              <a:t>הָיָה דְבַר-יְהוָה אֶל-זְכַרְיָה בֶּן-בֶּרֶכְיָה בֶּן-עִדּוֹ הַנָּבִיא לֵאמֹר.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ב</a:t>
            </a:r>
            <a:r>
              <a:rPr lang="he-IL" dirty="0" smtClean="0">
                <a:latin typeface="David" pitchFamily="34" charset="-79"/>
                <a:cs typeface="David" pitchFamily="34" charset="-79"/>
              </a:rPr>
              <a:t> </a:t>
            </a:r>
            <a:r>
              <a:rPr lang="he-IL" dirty="0">
                <a:latin typeface="David" pitchFamily="34" charset="-79"/>
                <a:cs typeface="David" pitchFamily="34" charset="-79"/>
              </a:rPr>
              <a:t>קָצַף יְהוָה עַל-אֲבוֹתֵיכֶם קָצֶף.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ג</a:t>
            </a:r>
            <a:r>
              <a:rPr lang="he-IL" dirty="0" smtClean="0">
                <a:latin typeface="David" pitchFamily="34" charset="-79"/>
                <a:cs typeface="David" pitchFamily="34" charset="-79"/>
              </a:rPr>
              <a:t> </a:t>
            </a:r>
            <a:r>
              <a:rPr lang="he-IL" dirty="0">
                <a:latin typeface="David" pitchFamily="34" charset="-79"/>
                <a:cs typeface="David" pitchFamily="34" charset="-79"/>
              </a:rPr>
              <a:t>וְאָמַרְתָּ אֲלֵהֶם כֹּה אָמַר יְהוָה צְבָאוֹת שׁוּבוּ אֵלַי נְאֻם יְהוָה צְבָאוֹת וְאָשׁוּב אֲלֵיכֶם אָמַר יְהוָה צְבָאוֹת.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ד</a:t>
            </a:r>
            <a:r>
              <a:rPr lang="he-IL" dirty="0" smtClean="0">
                <a:latin typeface="David" pitchFamily="34" charset="-79"/>
                <a:cs typeface="David" pitchFamily="34" charset="-79"/>
              </a:rPr>
              <a:t> </a:t>
            </a:r>
            <a:r>
              <a:rPr lang="he-IL" dirty="0">
                <a:latin typeface="David" pitchFamily="34" charset="-79"/>
                <a:cs typeface="David" pitchFamily="34" charset="-79"/>
              </a:rPr>
              <a:t>אַל-תִּהְיוּ כַאֲבֹתֵיכֶם אֲשֶׁר קָרְאוּ-אֲלֵיהֶם הַנְּבִיאִים הָרִאשֹׁנִים לֵאמֹר כֹּה אָמַר יְהוָה צְבָאוֹת </a:t>
            </a:r>
            <a:r>
              <a:rPr lang="he-IL" b="1" dirty="0">
                <a:solidFill>
                  <a:schemeClr val="accent4">
                    <a:lumMod val="75000"/>
                  </a:schemeClr>
                </a:solidFill>
                <a:latin typeface="David" pitchFamily="34" charset="-79"/>
                <a:cs typeface="David" pitchFamily="34" charset="-79"/>
              </a:rPr>
              <a:t>שׁוּבוּ נָא מִדַּרְכֵיכֶם הָרָעִים </a:t>
            </a:r>
            <a:r>
              <a:rPr lang="he-IL" b="1" dirty="0" smtClean="0">
                <a:solidFill>
                  <a:schemeClr val="accent4">
                    <a:lumMod val="75000"/>
                  </a:schemeClr>
                </a:solidFill>
                <a:latin typeface="David" pitchFamily="34" charset="-79"/>
                <a:cs typeface="David" pitchFamily="34" charset="-79"/>
              </a:rPr>
              <a:t>וּמַעַלְלֵיכֶם </a:t>
            </a:r>
            <a:r>
              <a:rPr lang="he-IL" b="1" dirty="0">
                <a:solidFill>
                  <a:schemeClr val="accent4">
                    <a:lumMod val="75000"/>
                  </a:schemeClr>
                </a:solidFill>
                <a:latin typeface="David" pitchFamily="34" charset="-79"/>
                <a:cs typeface="David" pitchFamily="34" charset="-79"/>
              </a:rPr>
              <a:t>הָרָעִים</a:t>
            </a:r>
            <a:r>
              <a:rPr lang="he-IL" dirty="0">
                <a:latin typeface="David" pitchFamily="34" charset="-79"/>
                <a:cs typeface="David" pitchFamily="34" charset="-79"/>
              </a:rPr>
              <a:t> וְלֹא שָׁמְעוּ וְלֹא-הִקְשִׁיבוּ אֵלַי נְאֻם-יְהוָה.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ה</a:t>
            </a:r>
            <a:r>
              <a:rPr lang="he-IL" dirty="0" smtClean="0">
                <a:latin typeface="David" pitchFamily="34" charset="-79"/>
                <a:cs typeface="David" pitchFamily="34" charset="-79"/>
              </a:rPr>
              <a:t> </a:t>
            </a:r>
            <a:r>
              <a:rPr lang="he-IL" dirty="0">
                <a:latin typeface="David" pitchFamily="34" charset="-79"/>
                <a:cs typeface="David" pitchFamily="34" charset="-79"/>
              </a:rPr>
              <a:t>אֲבוֹתֵיכֶם אַיֵּה-הֵם וְהַנְּבִאִים הַלְעוֹלָם יִחְיוּ.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ו</a:t>
            </a:r>
            <a:r>
              <a:rPr lang="he-IL" dirty="0" smtClean="0">
                <a:latin typeface="David" pitchFamily="34" charset="-79"/>
                <a:cs typeface="David" pitchFamily="34" charset="-79"/>
              </a:rPr>
              <a:t> </a:t>
            </a:r>
            <a:r>
              <a:rPr lang="he-IL" dirty="0">
                <a:latin typeface="David" pitchFamily="34" charset="-79"/>
                <a:cs typeface="David" pitchFamily="34" charset="-79"/>
              </a:rPr>
              <a:t>אַךְ דְּבָרַי וְחֻקַּי אֲשֶׁר צִוִּיתִי אֶת-עֲבָדַי הַנְּבִיאִים הֲלוֹא הִשִּׂיגוּ </a:t>
            </a:r>
            <a:r>
              <a:rPr lang="he-IL" dirty="0" smtClean="0">
                <a:latin typeface="David" pitchFamily="34" charset="-79"/>
                <a:cs typeface="David" pitchFamily="34" charset="-79"/>
              </a:rPr>
              <a:t>אֲבֹתֵיכֶם </a:t>
            </a:r>
            <a:r>
              <a:rPr lang="he-IL" dirty="0">
                <a:latin typeface="David" pitchFamily="34" charset="-79"/>
                <a:cs typeface="David" pitchFamily="34" charset="-79"/>
              </a:rPr>
              <a:t>וַיָּשׁוּבוּ וַיֹּאמְרוּ כַּאֲשֶׁר זָמַם יְהוָה צְבָאוֹת לַעֲשׂוֹת לָנוּ כִּדְרָכֵינוּ וּכְמַעֲלָלֵינוּ כֵּן עָשָׂה אִתָּנוּ</a:t>
            </a:r>
            <a:r>
              <a:rPr lang="he-IL" dirty="0" smtClean="0">
                <a:latin typeface="David" pitchFamily="34" charset="-79"/>
                <a:cs typeface="David" pitchFamily="34" charset="-79"/>
              </a:rPr>
              <a:t>.</a:t>
            </a:r>
          </a:p>
          <a:p>
            <a:pPr marL="0" indent="0">
              <a:buNone/>
            </a:pPr>
            <a:r>
              <a:rPr lang="he-IL" b="1" u="sng" dirty="0" smtClean="0">
                <a:solidFill>
                  <a:schemeClr val="accent6">
                    <a:lumMod val="75000"/>
                  </a:schemeClr>
                </a:solidFill>
                <a:latin typeface="David" pitchFamily="34" charset="-79"/>
                <a:cs typeface="David" pitchFamily="34" charset="-79"/>
              </a:rPr>
              <a:t>ירמיהו פרק ז</a:t>
            </a:r>
          </a:p>
          <a:p>
            <a:pPr marL="0" indent="0">
              <a:buNone/>
            </a:pPr>
            <a:r>
              <a:rPr lang="he-IL" b="1" dirty="0">
                <a:latin typeface="David" pitchFamily="34" charset="-79"/>
                <a:cs typeface="David" pitchFamily="34" charset="-79"/>
              </a:rPr>
              <a:t>א</a:t>
            </a:r>
            <a:r>
              <a:rPr lang="he-IL" dirty="0">
                <a:latin typeface="David" pitchFamily="34" charset="-79"/>
                <a:cs typeface="David" pitchFamily="34" charset="-79"/>
              </a:rPr>
              <a:t> הַדָּבָר אֲשֶׁר הָיָה אֶל-יִרְמְיָהוּ מֵאֵת יְהוָה לֵאמֹר. </a:t>
            </a:r>
            <a:r>
              <a:rPr lang="he-IL" b="1" dirty="0">
                <a:latin typeface="David" pitchFamily="34" charset="-79"/>
                <a:cs typeface="David" pitchFamily="34" charset="-79"/>
              </a:rPr>
              <a:t>ב</a:t>
            </a:r>
            <a:r>
              <a:rPr lang="he-IL" dirty="0">
                <a:latin typeface="David" pitchFamily="34" charset="-79"/>
                <a:cs typeface="David" pitchFamily="34" charset="-79"/>
              </a:rPr>
              <a:t> עֲמֹד בְּשַׁעַר בֵּית יְהוָה וְקָרָאתָ שָּׁם אֶת-הַדָּבָר הַזֶּה וְאָמַרְתָּ שִׁמְעוּ דְבַר-יְהוָה כָּל-יְהוּדָה הַבָּאִים בַּשְּׁעָרִים הָאֵלֶּה לְהִשְׁתַּחֲו‍ֹת לַיהוָה. </a:t>
            </a:r>
            <a:r>
              <a:rPr lang="he-IL" dirty="0" smtClean="0">
                <a:latin typeface="David" pitchFamily="34" charset="-79"/>
                <a:cs typeface="David" pitchFamily="34" charset="-79"/>
              </a:rPr>
              <a:t> </a:t>
            </a:r>
            <a:endParaRPr lang="en-US" dirty="0">
              <a:latin typeface="David" pitchFamily="34" charset="-79"/>
              <a:cs typeface="David" pitchFamily="34" charset="-79"/>
            </a:endParaRPr>
          </a:p>
          <a:p>
            <a:pPr marL="0" indent="0">
              <a:buNone/>
            </a:pPr>
            <a:r>
              <a:rPr lang="he-IL" b="1" dirty="0">
                <a:latin typeface="David" pitchFamily="34" charset="-79"/>
                <a:cs typeface="David" pitchFamily="34" charset="-79"/>
              </a:rPr>
              <a:t>ג</a:t>
            </a:r>
            <a:r>
              <a:rPr lang="he-IL" dirty="0">
                <a:latin typeface="David" pitchFamily="34" charset="-79"/>
                <a:cs typeface="David" pitchFamily="34" charset="-79"/>
              </a:rPr>
              <a:t> כֹּה-אָמַר יְהוָה צְבָאוֹת אֱלֹהֵי יִשְׂרָאֵל </a:t>
            </a:r>
            <a:r>
              <a:rPr lang="he-IL" b="1" dirty="0">
                <a:solidFill>
                  <a:schemeClr val="accent4">
                    <a:lumMod val="75000"/>
                  </a:schemeClr>
                </a:solidFill>
                <a:latin typeface="David" pitchFamily="34" charset="-79"/>
                <a:cs typeface="David" pitchFamily="34" charset="-79"/>
              </a:rPr>
              <a:t>הֵיטִיבוּ דַרְכֵיכֶם וּמַעַלְלֵיכֶם</a:t>
            </a:r>
            <a:r>
              <a:rPr lang="he-IL" dirty="0">
                <a:solidFill>
                  <a:schemeClr val="accent4">
                    <a:lumMod val="75000"/>
                  </a:schemeClr>
                </a:solidFill>
                <a:latin typeface="David" pitchFamily="34" charset="-79"/>
                <a:cs typeface="David" pitchFamily="34" charset="-79"/>
              </a:rPr>
              <a:t> </a:t>
            </a:r>
            <a:r>
              <a:rPr lang="he-IL" b="1" dirty="0">
                <a:solidFill>
                  <a:schemeClr val="accent2"/>
                </a:solidFill>
                <a:latin typeface="David" pitchFamily="34" charset="-79"/>
                <a:cs typeface="David" pitchFamily="34" charset="-79"/>
              </a:rPr>
              <a:t>וַאֲשַׁכְּנָה</a:t>
            </a:r>
            <a:r>
              <a:rPr lang="he-IL" dirty="0">
                <a:latin typeface="David" pitchFamily="34" charset="-79"/>
                <a:cs typeface="David" pitchFamily="34" charset="-79"/>
              </a:rPr>
              <a:t> אֶתְכֶם בַּמָּקוֹם הַזֶּה. </a:t>
            </a:r>
            <a:endParaRPr lang="en-US" dirty="0">
              <a:latin typeface="David" pitchFamily="34" charset="-79"/>
              <a:cs typeface="David" pitchFamily="34" charset="-79"/>
            </a:endParaRPr>
          </a:p>
          <a:p>
            <a:pPr marL="0" indent="0">
              <a:buNone/>
            </a:pPr>
            <a:endParaRPr lang="en-US" b="1" u="sng" dirty="0">
              <a:solidFill>
                <a:schemeClr val="accent6">
                  <a:lumMod val="75000"/>
                </a:schemeClr>
              </a:solidFill>
              <a:latin typeface="David" pitchFamily="34" charset="-79"/>
              <a:cs typeface="David" pitchFamily="34" charset="-79"/>
            </a:endParaRPr>
          </a:p>
          <a:p>
            <a:pPr marL="0" indent="0">
              <a:buNone/>
            </a:pPr>
            <a:endParaRPr lang="he-IL" dirty="0">
              <a:latin typeface="David" pitchFamily="34" charset="-79"/>
              <a:cs typeface="David" pitchFamily="34" charset="-79"/>
            </a:endParaRPr>
          </a:p>
        </p:txBody>
      </p:sp>
      <p:sp>
        <p:nvSpPr>
          <p:cNvPr id="4" name="Up Arrow Callout 3"/>
          <p:cNvSpPr/>
          <p:nvPr/>
        </p:nvSpPr>
        <p:spPr>
          <a:xfrm>
            <a:off x="0" y="6093296"/>
            <a:ext cx="3851920" cy="764704"/>
          </a:xfrm>
          <a:prstGeom prst="upArrowCallout">
            <a:avLst>
              <a:gd name="adj1" fmla="val 2224"/>
              <a:gd name="adj2" fmla="val 25000"/>
              <a:gd name="adj3" fmla="val 17408"/>
              <a:gd name="adj4" fmla="val 74467"/>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Living in a place acting in a way G-d desires.</a:t>
            </a:r>
            <a:endParaRPr lang="he-IL" sz="2000" dirty="0"/>
          </a:p>
        </p:txBody>
      </p:sp>
    </p:spTree>
    <p:extLst>
      <p:ext uri="{BB962C8B-B14F-4D97-AF65-F5344CB8AC3E}">
        <p14:creationId xmlns:p14="http://schemas.microsoft.com/office/powerpoint/2010/main" val="416777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righ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righ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righ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 calcmode="lin" valueType="num">
                                      <p:cBhvr additive="base">
                                        <p:cTn id="52" dur="500" fill="hold"/>
                                        <p:tgtEl>
                                          <p:spTgt spid="4"/>
                                        </p:tgtEl>
                                        <p:attrNameLst>
                                          <p:attrName>ppt_x</p:attrName>
                                        </p:attrNameLst>
                                      </p:cBhvr>
                                      <p:tavLst>
                                        <p:tav tm="0">
                                          <p:val>
                                            <p:strVal val="#ppt_x"/>
                                          </p:val>
                                        </p:tav>
                                        <p:tav tm="100000">
                                          <p:val>
                                            <p:strVal val="#ppt_x"/>
                                          </p:val>
                                        </p:tav>
                                      </p:tavLst>
                                    </p:anim>
                                    <p:anim calcmode="lin" valueType="num">
                                      <p:cBhvr additive="base">
                                        <p:cTn id="5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143000"/>
          </a:xfrm>
        </p:spPr>
        <p:txBody>
          <a:bodyPr>
            <a:normAutofit/>
          </a:bodyPr>
          <a:lstStyle/>
          <a:p>
            <a:r>
              <a:rPr lang="he-IL" sz="4800" b="1" dirty="0" smtClean="0">
                <a:solidFill>
                  <a:schemeClr val="accent6"/>
                </a:solidFill>
                <a:effectLst>
                  <a:outerShdw blurRad="38100" dist="38100" dir="2700000" algn="tl">
                    <a:srgbClr val="000000">
                      <a:alpha val="43137"/>
                    </a:srgbClr>
                  </a:outerShdw>
                </a:effectLst>
              </a:rPr>
              <a:t>ירמיהו פרק ז</a:t>
            </a:r>
            <a:endParaRPr lang="he-IL" sz="4800"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908720"/>
            <a:ext cx="8784976" cy="5616624"/>
          </a:xfrm>
        </p:spPr>
        <p:txBody>
          <a:bodyPr>
            <a:noAutofit/>
          </a:bodyPr>
          <a:lstStyle/>
          <a:p>
            <a:pPr marL="0" indent="0">
              <a:buNone/>
            </a:pPr>
            <a:r>
              <a:rPr lang="he-IL" sz="2400" b="1" dirty="0" smtClean="0">
                <a:cs typeface="David" pitchFamily="34" charset="-79"/>
              </a:rPr>
              <a:t>ד</a:t>
            </a:r>
            <a:r>
              <a:rPr lang="he-IL" sz="2400" dirty="0" smtClean="0">
                <a:cs typeface="David" pitchFamily="34" charset="-79"/>
              </a:rPr>
              <a:t> </a:t>
            </a:r>
            <a:r>
              <a:rPr lang="he-IL" sz="2400" dirty="0">
                <a:cs typeface="David" pitchFamily="34" charset="-79"/>
              </a:rPr>
              <a:t>אַל-תִּבְטְחוּ לָכֶם אֶל-דִּבְרֵי הַשֶּׁקֶר לֵאמֹר הֵיכַל יְהוָה הֵיכַל יְהוָה הֵיכַל יְהוָה הֵמָּה. </a:t>
            </a:r>
            <a:endParaRPr lang="en-US" sz="2400" dirty="0">
              <a:cs typeface="David" pitchFamily="34" charset="-79"/>
            </a:endParaRPr>
          </a:p>
          <a:p>
            <a:pPr marL="0" indent="0" algn="ctr" rtl="0">
              <a:buNone/>
            </a:pPr>
            <a:r>
              <a:rPr lang="en-GB" sz="2400" b="1" dirty="0">
                <a:solidFill>
                  <a:schemeClr val="accent3">
                    <a:lumMod val="75000"/>
                  </a:schemeClr>
                </a:solidFill>
                <a:cs typeface="David" pitchFamily="34" charset="-79"/>
              </a:rPr>
              <a:t>Don’t trust in </a:t>
            </a:r>
            <a:r>
              <a:rPr lang="he-IL" sz="2400" b="1" dirty="0" smtClean="0">
                <a:solidFill>
                  <a:schemeClr val="accent3">
                    <a:lumMod val="75000"/>
                  </a:schemeClr>
                </a:solidFill>
                <a:cs typeface="David" pitchFamily="34" charset="-79"/>
              </a:rPr>
              <a:t>נביאי שקר</a:t>
            </a:r>
            <a:r>
              <a:rPr lang="en-GB" sz="2400" b="1" dirty="0" smtClean="0">
                <a:solidFill>
                  <a:schemeClr val="accent3">
                    <a:lumMod val="75000"/>
                  </a:schemeClr>
                </a:solidFill>
                <a:cs typeface="David" pitchFamily="34" charset="-79"/>
              </a:rPr>
              <a:t> who </a:t>
            </a:r>
            <a:r>
              <a:rPr lang="en-GB" sz="2400" b="1" dirty="0">
                <a:solidFill>
                  <a:schemeClr val="accent3">
                    <a:lumMod val="75000"/>
                  </a:schemeClr>
                </a:solidFill>
                <a:cs typeface="David" pitchFamily="34" charset="-79"/>
              </a:rPr>
              <a:t>were saying that </a:t>
            </a:r>
            <a:r>
              <a:rPr lang="en-GB" sz="2400" b="1" dirty="0" smtClean="0">
                <a:solidFill>
                  <a:schemeClr val="accent3">
                    <a:lumMod val="75000"/>
                  </a:schemeClr>
                </a:solidFill>
                <a:cs typeface="David" pitchFamily="34" charset="-79"/>
              </a:rPr>
              <a:t>G-d will </a:t>
            </a:r>
            <a:r>
              <a:rPr lang="en-GB" sz="2400" b="1" dirty="0">
                <a:solidFill>
                  <a:schemeClr val="accent3">
                    <a:lumMod val="75000"/>
                  </a:schemeClr>
                </a:solidFill>
                <a:cs typeface="David" pitchFamily="34" charset="-79"/>
              </a:rPr>
              <a:t>never let His house be </a:t>
            </a:r>
            <a:r>
              <a:rPr lang="en-GB" sz="2400" b="1" dirty="0" smtClean="0">
                <a:solidFill>
                  <a:schemeClr val="accent3">
                    <a:lumMod val="75000"/>
                  </a:schemeClr>
                </a:solidFill>
                <a:cs typeface="David" pitchFamily="34" charset="-79"/>
              </a:rPr>
              <a:t>destroyed.</a:t>
            </a:r>
            <a:endParaRPr lang="en-US" sz="2400" dirty="0">
              <a:solidFill>
                <a:schemeClr val="accent3">
                  <a:lumMod val="75000"/>
                </a:schemeClr>
              </a:solidFill>
              <a:cs typeface="David" pitchFamily="34" charset="-79"/>
            </a:endParaRPr>
          </a:p>
          <a:p>
            <a:pPr marL="0" indent="0">
              <a:buNone/>
            </a:pPr>
            <a:r>
              <a:rPr lang="he-IL" sz="2400" b="1" dirty="0">
                <a:cs typeface="David" pitchFamily="34" charset="-79"/>
              </a:rPr>
              <a:t>ה</a:t>
            </a:r>
            <a:r>
              <a:rPr lang="he-IL" sz="2400" dirty="0">
                <a:cs typeface="David" pitchFamily="34" charset="-79"/>
              </a:rPr>
              <a:t> כִּי </a:t>
            </a:r>
            <a:r>
              <a:rPr lang="he-IL" sz="2400" dirty="0">
                <a:solidFill>
                  <a:schemeClr val="accent4">
                    <a:lumMod val="75000"/>
                  </a:schemeClr>
                </a:solidFill>
                <a:cs typeface="David" pitchFamily="34" charset="-79"/>
              </a:rPr>
              <a:t>אִם-</a:t>
            </a:r>
            <a:r>
              <a:rPr lang="he-IL" sz="2400" b="1" dirty="0">
                <a:solidFill>
                  <a:schemeClr val="accent4">
                    <a:lumMod val="75000"/>
                  </a:schemeClr>
                </a:solidFill>
                <a:cs typeface="David" pitchFamily="34" charset="-79"/>
              </a:rPr>
              <a:t>הֵיטֵיב תֵּיטִיבוּ אֶת-דַּרְכֵיכֶם וְאֶת-מַעַלְלֵיכֶם</a:t>
            </a:r>
            <a:r>
              <a:rPr lang="he-IL" sz="2400" dirty="0">
                <a:cs typeface="David" pitchFamily="34" charset="-79"/>
              </a:rPr>
              <a:t> אִם-עָשׂוֹ תַעֲשׂוּ </a:t>
            </a:r>
            <a:r>
              <a:rPr lang="he-IL" sz="2400" dirty="0" smtClean="0">
                <a:cs typeface="David" pitchFamily="34" charset="-79"/>
              </a:rPr>
              <a:t>מִשְׁפָּט בֵּין אִישׁ וּבֵין רֵעֵהוּ. </a:t>
            </a:r>
          </a:p>
          <a:p>
            <a:pPr marL="0" indent="0">
              <a:buNone/>
            </a:pPr>
            <a:r>
              <a:rPr lang="he-IL" sz="2400" b="1" dirty="0" smtClean="0">
                <a:cs typeface="David" pitchFamily="34" charset="-79"/>
              </a:rPr>
              <a:t>ו</a:t>
            </a:r>
            <a:r>
              <a:rPr lang="he-IL" sz="2400" dirty="0" smtClean="0">
                <a:cs typeface="David" pitchFamily="34" charset="-79"/>
              </a:rPr>
              <a:t> גֵּר יָתוֹם וְאַלְמָנָה לֹא תַעֲשֹׁקוּ וְדָם נָקִי אַל-תִּשְׁפְּכוּ בַּמָּקוֹם הַזֶּה וְאַחֲרֵי אֱלֹהִים אֲחֵרִים לֹא תֵלְכוּ לְרַע לָכֶם. </a:t>
            </a:r>
          </a:p>
          <a:p>
            <a:pPr marL="0" indent="0">
              <a:buNone/>
            </a:pPr>
            <a:r>
              <a:rPr lang="he-IL" sz="2400" b="1" dirty="0" smtClean="0">
                <a:cs typeface="David" pitchFamily="34" charset="-79"/>
              </a:rPr>
              <a:t>ז</a:t>
            </a:r>
            <a:r>
              <a:rPr lang="he-IL" sz="2400" dirty="0" smtClean="0">
                <a:cs typeface="David" pitchFamily="34" charset="-79"/>
              </a:rPr>
              <a:t> וְשִׁכַּנְתִּי אֶתְכֶם בַּמָּקוֹם הַזֶּה בָּאָרֶץ אֲשֶׁר נָתַתִּי לַאֲבוֹתֵיכֶם לְמִן-עוֹלָם וְעַד-עוֹלָם. </a:t>
            </a:r>
            <a:endParaRPr lang="en-US" sz="2400" dirty="0" smtClean="0">
              <a:cs typeface="David" pitchFamily="34" charset="-79"/>
            </a:endParaRPr>
          </a:p>
          <a:p>
            <a:pPr marL="0" indent="0" algn="ctr" rtl="0">
              <a:buNone/>
            </a:pPr>
            <a:r>
              <a:rPr lang="en-GB" sz="2400" b="1" dirty="0" smtClean="0">
                <a:solidFill>
                  <a:schemeClr val="accent5">
                    <a:lumMod val="75000"/>
                  </a:schemeClr>
                </a:solidFill>
                <a:cs typeface="David" pitchFamily="34" charset="-79"/>
              </a:rPr>
              <a:t>They transgressed the Ten Commandments</a:t>
            </a:r>
            <a:r>
              <a:rPr lang="en-GB" sz="2400" b="1" dirty="0">
                <a:solidFill>
                  <a:schemeClr val="accent5">
                    <a:lumMod val="75000"/>
                  </a:schemeClr>
                </a:solidFill>
                <a:cs typeface="David" pitchFamily="34" charset="-79"/>
              </a:rPr>
              <a:t>:</a:t>
            </a:r>
            <a:endParaRPr lang="en-US" sz="2400" dirty="0">
              <a:solidFill>
                <a:schemeClr val="accent5">
                  <a:lumMod val="75000"/>
                </a:schemeClr>
              </a:solidFill>
              <a:cs typeface="David" pitchFamily="34" charset="-79"/>
            </a:endParaRPr>
          </a:p>
          <a:p>
            <a:pPr marL="0" indent="0">
              <a:buNone/>
            </a:pPr>
            <a:r>
              <a:rPr lang="he-IL" sz="2400" b="1" dirty="0">
                <a:cs typeface="David" pitchFamily="34" charset="-79"/>
              </a:rPr>
              <a:t>ח</a:t>
            </a:r>
            <a:r>
              <a:rPr lang="he-IL" sz="2400" dirty="0">
                <a:cs typeface="David" pitchFamily="34" charset="-79"/>
              </a:rPr>
              <a:t> הִנֵּה אַתֶּם בֹּטְחִים לָכֶם עַל-דִּבְרֵי הַשָּׁקֶר לְבִלְתִּי הוֹעִיל. </a:t>
            </a:r>
            <a:endParaRPr lang="he-IL" sz="2400" dirty="0" smtClean="0">
              <a:cs typeface="David" pitchFamily="34" charset="-79"/>
            </a:endParaRPr>
          </a:p>
          <a:p>
            <a:pPr marL="0" indent="0">
              <a:buNone/>
            </a:pPr>
            <a:r>
              <a:rPr lang="he-IL" sz="2400" b="1" dirty="0" smtClean="0">
                <a:cs typeface="David" pitchFamily="34" charset="-79"/>
              </a:rPr>
              <a:t>ט</a:t>
            </a:r>
            <a:r>
              <a:rPr lang="he-IL" sz="2400" dirty="0" smtClean="0">
                <a:cs typeface="David" pitchFamily="34" charset="-79"/>
              </a:rPr>
              <a:t> </a:t>
            </a:r>
            <a:r>
              <a:rPr lang="he-IL" sz="2400" b="1" dirty="0">
                <a:solidFill>
                  <a:schemeClr val="accent5">
                    <a:lumMod val="75000"/>
                  </a:schemeClr>
                </a:solidFill>
                <a:cs typeface="David" pitchFamily="34" charset="-79"/>
              </a:rPr>
              <a:t>הֲגָנֹב</a:t>
            </a:r>
            <a:r>
              <a:rPr lang="he-IL" sz="2400" dirty="0">
                <a:cs typeface="David" pitchFamily="34" charset="-79"/>
              </a:rPr>
              <a:t> </a:t>
            </a:r>
            <a:r>
              <a:rPr lang="he-IL" sz="2400" b="1" dirty="0">
                <a:solidFill>
                  <a:schemeClr val="accent5">
                    <a:lumMod val="75000"/>
                  </a:schemeClr>
                </a:solidFill>
                <a:cs typeface="David" pitchFamily="34" charset="-79"/>
              </a:rPr>
              <a:t>רָצֹחַ וְנָאֹף וְהִשָּׁבֵעַ לַשֶּׁקֶר וְקַטֵּר לַבָּעַל וְהָלֹךְ אַחֲרֵי אֱלֹהִים אֲחֵרִים אֲשֶׁר לֹא-יְדַעְתֶּם. </a:t>
            </a:r>
            <a:endParaRPr lang="he-IL" sz="2400" b="1" dirty="0" smtClean="0">
              <a:solidFill>
                <a:schemeClr val="accent5">
                  <a:lumMod val="75000"/>
                </a:schemeClr>
              </a:solidFill>
              <a:cs typeface="David" pitchFamily="34" charset="-79"/>
            </a:endParaRPr>
          </a:p>
          <a:p>
            <a:pPr marL="0" indent="0">
              <a:buNone/>
            </a:pPr>
            <a:r>
              <a:rPr lang="he-IL" sz="2400" b="1" dirty="0" smtClean="0">
                <a:cs typeface="David" pitchFamily="34" charset="-79"/>
              </a:rPr>
              <a:t>י</a:t>
            </a:r>
            <a:r>
              <a:rPr lang="he-IL" sz="2400" dirty="0" smtClean="0">
                <a:cs typeface="David" pitchFamily="34" charset="-79"/>
              </a:rPr>
              <a:t> </a:t>
            </a:r>
            <a:r>
              <a:rPr lang="he-IL" sz="2400" dirty="0">
                <a:cs typeface="David" pitchFamily="34" charset="-79"/>
              </a:rPr>
              <a:t>וּבָאתֶם וַעֲמַדְתֶּם לְפָנַי בַּבַּיִת הַזֶּה אֲשֶׁר נִקְרָא-שְׁמִי עָלָיו וַאֲמַרְתֶּם נִצַּלְנוּ לְמַעַן עֲשׂוֹת אֵת כָּל-הַתּוֹעֵבוֹת הָאֵלֶּה. </a:t>
            </a:r>
            <a:endParaRPr lang="en-US" sz="2400" dirty="0">
              <a:cs typeface="David" pitchFamily="34" charset="-79"/>
            </a:endParaRPr>
          </a:p>
        </p:txBody>
      </p:sp>
    </p:spTree>
    <p:extLst>
      <p:ext uri="{BB962C8B-B14F-4D97-AF65-F5344CB8AC3E}">
        <p14:creationId xmlns:p14="http://schemas.microsoft.com/office/powerpoint/2010/main" val="70595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836712"/>
          </a:xfrm>
        </p:spPr>
        <p:txBody>
          <a:bodyPr/>
          <a:lstStyle/>
          <a:p>
            <a:r>
              <a:rPr lang="he-IL" b="1" dirty="0" smtClean="0">
                <a:solidFill>
                  <a:schemeClr val="accent6">
                    <a:lumMod val="75000"/>
                  </a:schemeClr>
                </a:solidFill>
                <a:effectLst>
                  <a:outerShdw blurRad="38100" dist="38100" dir="2700000" algn="tl">
                    <a:srgbClr val="000000">
                      <a:alpha val="43137"/>
                    </a:srgbClr>
                  </a:outerShdw>
                </a:effectLst>
              </a:rPr>
              <a:t>ירמיהו פרק ז</a:t>
            </a:r>
            <a:endParaRPr lang="he-IL"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836712"/>
            <a:ext cx="8712968" cy="5289451"/>
          </a:xfrm>
        </p:spPr>
        <p:txBody>
          <a:bodyPr>
            <a:noAutofit/>
          </a:bodyPr>
          <a:lstStyle/>
          <a:p>
            <a:pPr marL="0" indent="0">
              <a:buNone/>
            </a:pPr>
            <a:r>
              <a:rPr lang="he-IL" sz="2400" b="1" dirty="0">
                <a:cs typeface="David" pitchFamily="34" charset="-79"/>
              </a:rPr>
              <a:t>יא</a:t>
            </a:r>
            <a:r>
              <a:rPr lang="he-IL" sz="2400" dirty="0">
                <a:cs typeface="David" pitchFamily="34" charset="-79"/>
              </a:rPr>
              <a:t> הַמְעָרַת פָּרִצִים הָיָה הַבַּיִת הַזֶּה אֲשֶׁר-נִקְרָא-שְׁמִי עָלָיו בְּעֵינֵיכֶם גַּם אָנֹכִי הִנֵּה רָאִיתִי נְאֻם-יְהוָה.</a:t>
            </a:r>
            <a:endParaRPr lang="en-US" sz="2400" dirty="0">
              <a:cs typeface="David" pitchFamily="34" charset="-79"/>
            </a:endParaRPr>
          </a:p>
          <a:p>
            <a:pPr marL="0" indent="0" algn="ctr" rtl="0">
              <a:buNone/>
            </a:pPr>
            <a:r>
              <a:rPr lang="en-GB" sz="2400" b="1" dirty="0">
                <a:solidFill>
                  <a:schemeClr val="accent2">
                    <a:lumMod val="75000"/>
                  </a:schemeClr>
                </a:solidFill>
                <a:cs typeface="David" pitchFamily="34" charset="-79"/>
              </a:rPr>
              <a:t>The house associated with </a:t>
            </a:r>
            <a:r>
              <a:rPr lang="en-GB" sz="2400" b="1" dirty="0" smtClean="0">
                <a:solidFill>
                  <a:schemeClr val="accent2">
                    <a:lumMod val="75000"/>
                  </a:schemeClr>
                </a:solidFill>
                <a:cs typeface="David" pitchFamily="34" charset="-79"/>
              </a:rPr>
              <a:t>G-d's </a:t>
            </a:r>
            <a:r>
              <a:rPr lang="en-GB" sz="2400" b="1" dirty="0">
                <a:solidFill>
                  <a:schemeClr val="accent2">
                    <a:lumMod val="75000"/>
                  </a:schemeClr>
                </a:solidFill>
                <a:cs typeface="David" pitchFamily="34" charset="-79"/>
              </a:rPr>
              <a:t>Name has turned into a place that makes Him look bad</a:t>
            </a:r>
            <a:r>
              <a:rPr lang="en-GB" sz="2400" b="1" dirty="0" smtClean="0">
                <a:solidFill>
                  <a:schemeClr val="accent2">
                    <a:lumMod val="75000"/>
                  </a:schemeClr>
                </a:solidFill>
                <a:cs typeface="David" pitchFamily="34" charset="-79"/>
              </a:rPr>
              <a:t>.</a:t>
            </a:r>
            <a:endParaRPr lang="en-US" sz="2400" b="1" dirty="0">
              <a:solidFill>
                <a:schemeClr val="accent2">
                  <a:lumMod val="75000"/>
                </a:schemeClr>
              </a:solidFill>
              <a:cs typeface="David" pitchFamily="34" charset="-79"/>
            </a:endParaRPr>
          </a:p>
          <a:p>
            <a:pPr marL="0" indent="0">
              <a:buNone/>
            </a:pPr>
            <a:r>
              <a:rPr lang="en-GB" sz="2400" dirty="0">
                <a:cs typeface="David" pitchFamily="34" charset="-79"/>
              </a:rPr>
              <a:t> </a:t>
            </a:r>
            <a:r>
              <a:rPr lang="he-IL" sz="2400" b="1" dirty="0">
                <a:cs typeface="David" pitchFamily="34" charset="-79"/>
              </a:rPr>
              <a:t>יב</a:t>
            </a:r>
            <a:r>
              <a:rPr lang="he-IL" sz="2400" dirty="0">
                <a:cs typeface="David" pitchFamily="34" charset="-79"/>
              </a:rPr>
              <a:t> כִּי לְכוּ-נָא אֶל-מְקוֹמִי אֲשֶׁר בְּשִׁילוֹ אֲשֶׁר שִׁכַּנְתִּי שְׁמִי שָׁם בָּרִאשׁוֹנָה וּרְאוּ אֵת אֲשֶׁר-עָשִׂיתִי לוֹ מִפְּנֵי רָעַת עַמִּי יִשְׂרָאֵל. </a:t>
            </a:r>
            <a:endParaRPr lang="en-US" sz="2400" dirty="0">
              <a:cs typeface="David" pitchFamily="34" charset="-79"/>
            </a:endParaRPr>
          </a:p>
          <a:p>
            <a:pPr marL="0" indent="0" algn="ctr" rtl="0">
              <a:buNone/>
            </a:pPr>
            <a:r>
              <a:rPr lang="en-GB" sz="2400" b="1" dirty="0" err="1">
                <a:solidFill>
                  <a:schemeClr val="accent2">
                    <a:lumMod val="75000"/>
                  </a:schemeClr>
                </a:solidFill>
                <a:cs typeface="David" pitchFamily="34" charset="-79"/>
              </a:rPr>
              <a:t>Shilo</a:t>
            </a:r>
            <a:r>
              <a:rPr lang="en-GB" sz="2400" b="1" dirty="0">
                <a:solidFill>
                  <a:schemeClr val="accent2">
                    <a:lumMod val="75000"/>
                  </a:schemeClr>
                </a:solidFill>
                <a:cs typeface="David" pitchFamily="34" charset="-79"/>
              </a:rPr>
              <a:t> is proof that </a:t>
            </a:r>
            <a:r>
              <a:rPr lang="en-GB" sz="2400" b="1" dirty="0" smtClean="0">
                <a:solidFill>
                  <a:schemeClr val="accent2">
                    <a:lumMod val="75000"/>
                  </a:schemeClr>
                </a:solidFill>
                <a:cs typeface="David" pitchFamily="34" charset="-79"/>
              </a:rPr>
              <a:t>G-d's </a:t>
            </a:r>
            <a:r>
              <a:rPr lang="en-GB" sz="2400" b="1" dirty="0">
                <a:solidFill>
                  <a:schemeClr val="accent2">
                    <a:lumMod val="75000"/>
                  </a:schemeClr>
                </a:solidFill>
                <a:cs typeface="David" pitchFamily="34" charset="-79"/>
              </a:rPr>
              <a:t>house will be destroyed if you don’t behave appropriately.</a:t>
            </a:r>
            <a:endParaRPr lang="en-US" sz="2400" b="1" dirty="0">
              <a:solidFill>
                <a:schemeClr val="accent2">
                  <a:lumMod val="75000"/>
                </a:schemeClr>
              </a:solidFill>
              <a:cs typeface="David" pitchFamily="34" charset="-79"/>
            </a:endParaRPr>
          </a:p>
          <a:p>
            <a:pPr marL="0" indent="0">
              <a:buNone/>
            </a:pPr>
            <a:r>
              <a:rPr lang="he-IL" sz="2400" b="1" dirty="0">
                <a:cs typeface="David" pitchFamily="34" charset="-79"/>
              </a:rPr>
              <a:t>יג</a:t>
            </a:r>
            <a:r>
              <a:rPr lang="he-IL" sz="2400" dirty="0">
                <a:cs typeface="David" pitchFamily="34" charset="-79"/>
              </a:rPr>
              <a:t> וְעַתָּה יַעַן עֲשׂוֹתְכֶם אֶת-כָּל-הַמַּעֲשִׂים הָאֵלֶּה נְאֻם-יְהוָה וָאֲדַבֵּר אֲלֵיכֶם הַשְׁכֵּם וְדַבֵּר וְלֹא שְׁמַעְתֶּם וָאֶקְרָא אֶתְכֶם וְלֹא עֲנִיתֶם. </a:t>
            </a:r>
          </a:p>
          <a:p>
            <a:pPr marL="0" indent="0">
              <a:buNone/>
            </a:pPr>
            <a:r>
              <a:rPr lang="he-IL" sz="2400" b="1" dirty="0">
                <a:cs typeface="David" pitchFamily="34" charset="-79"/>
              </a:rPr>
              <a:t>יד</a:t>
            </a:r>
            <a:r>
              <a:rPr lang="he-IL" sz="2400" dirty="0">
                <a:cs typeface="David" pitchFamily="34" charset="-79"/>
              </a:rPr>
              <a:t> וְעָשִׂיתִי לַבַּיִת אֲשֶׁר נִקְרָא-שְׁמִי עָלָיו אֲשֶׁר אַתֶּם בֹּטְחִים בּוֹ וְלַמָּקוֹם אֲשֶׁר-נָתַתִּי לָכֶם וְלַאֲבוֹתֵיכֶם כַּאֲשֶׁר עָשִׂיתִי לְשִׁלוֹ. </a:t>
            </a:r>
          </a:p>
          <a:p>
            <a:pPr marL="0" indent="0" algn="ctr" rtl="0">
              <a:buNone/>
            </a:pPr>
            <a:r>
              <a:rPr lang="he-IL" sz="2400" b="1" dirty="0">
                <a:cs typeface="David" pitchFamily="34" charset="-79"/>
              </a:rPr>
              <a:t>טו</a:t>
            </a:r>
            <a:r>
              <a:rPr lang="he-IL" sz="2400" dirty="0">
                <a:cs typeface="David" pitchFamily="34" charset="-79"/>
              </a:rPr>
              <a:t> וְהִשְׁלַכְתִּי אֶתְכֶם מֵעַל פָּנָי כַּאֲשֶׁר הִשְׁלַכְתִּי אֶת-כָּל-אֲחֵיכֶם אֵת כָּל-זֶרַע אֶפְרָיִם. </a:t>
            </a:r>
            <a:endParaRPr lang="en-GB" sz="2400" dirty="0" smtClean="0">
              <a:cs typeface="David" pitchFamily="34" charset="-79"/>
            </a:endParaRPr>
          </a:p>
          <a:p>
            <a:pPr marL="0" indent="0" algn="ctr" rtl="0">
              <a:buNone/>
            </a:pPr>
            <a:r>
              <a:rPr lang="en-GB" sz="2400" b="1" dirty="0" smtClean="0">
                <a:solidFill>
                  <a:schemeClr val="accent2">
                    <a:lumMod val="75000"/>
                  </a:schemeClr>
                </a:solidFill>
                <a:cs typeface="David" pitchFamily="34" charset="-79"/>
              </a:rPr>
              <a:t>The </a:t>
            </a:r>
            <a:r>
              <a:rPr lang="en-GB" sz="2400" b="1" dirty="0">
                <a:solidFill>
                  <a:schemeClr val="accent2">
                    <a:lumMod val="75000"/>
                  </a:schemeClr>
                </a:solidFill>
                <a:cs typeface="David" pitchFamily="34" charset="-79"/>
              </a:rPr>
              <a:t>message </a:t>
            </a:r>
            <a:r>
              <a:rPr lang="en-GB" sz="2400" b="1" dirty="0" smtClean="0">
                <a:solidFill>
                  <a:schemeClr val="accent2">
                    <a:lumMod val="75000"/>
                  </a:schemeClr>
                </a:solidFill>
                <a:cs typeface="David" pitchFamily="34" charset="-79"/>
              </a:rPr>
              <a:t>is that the </a:t>
            </a:r>
            <a:r>
              <a:rPr lang="en-GB" sz="2400" b="1" dirty="0" err="1" smtClean="0">
                <a:solidFill>
                  <a:schemeClr val="accent2">
                    <a:lumMod val="75000"/>
                  </a:schemeClr>
                </a:solidFill>
                <a:cs typeface="David" pitchFamily="34" charset="-79"/>
              </a:rPr>
              <a:t>Beit</a:t>
            </a:r>
            <a:r>
              <a:rPr lang="en-GB" sz="2400" b="1" dirty="0" smtClean="0">
                <a:solidFill>
                  <a:schemeClr val="accent2">
                    <a:lumMod val="75000"/>
                  </a:schemeClr>
                </a:solidFill>
                <a:cs typeface="David" pitchFamily="34" charset="-79"/>
              </a:rPr>
              <a:t> </a:t>
            </a:r>
            <a:r>
              <a:rPr lang="en-GB" sz="2400" b="1" dirty="0" err="1" smtClean="0">
                <a:solidFill>
                  <a:schemeClr val="accent2">
                    <a:lumMod val="75000"/>
                  </a:schemeClr>
                </a:solidFill>
                <a:cs typeface="David" pitchFamily="34" charset="-79"/>
              </a:rPr>
              <a:t>Hamikdash</a:t>
            </a:r>
            <a:r>
              <a:rPr lang="en-GB" sz="2400" b="1" dirty="0" smtClean="0">
                <a:solidFill>
                  <a:schemeClr val="accent2">
                    <a:lumMod val="75000"/>
                  </a:schemeClr>
                </a:solidFill>
                <a:cs typeface="David" pitchFamily="34" charset="-79"/>
              </a:rPr>
              <a:t> can be destroyed if the people are missing what it represents.</a:t>
            </a:r>
            <a:endParaRPr lang="he-IL" sz="2400" b="1" dirty="0">
              <a:solidFill>
                <a:schemeClr val="accent2">
                  <a:lumMod val="75000"/>
                </a:schemeClr>
              </a:solidFill>
            </a:endParaRPr>
          </a:p>
        </p:txBody>
      </p:sp>
    </p:spTree>
    <p:extLst>
      <p:ext uri="{BB962C8B-B14F-4D97-AF65-F5344CB8AC3E}">
        <p14:creationId xmlns:p14="http://schemas.microsoft.com/office/powerpoint/2010/main" val="170746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3600" b="1" dirty="0" smtClean="0">
                <a:solidFill>
                  <a:schemeClr val="accent6"/>
                </a:solidFill>
                <a:effectLst>
                  <a:outerShdw blurRad="38100" dist="38100" dir="2700000" algn="tl">
                    <a:srgbClr val="000000">
                      <a:alpha val="43137"/>
                    </a:srgbClr>
                  </a:outerShdw>
                </a:effectLst>
              </a:rPr>
              <a:t>זכריה פרק ד – </a:t>
            </a:r>
            <a:r>
              <a:rPr lang="en-GB" sz="3600" b="1" dirty="0" smtClean="0">
                <a:solidFill>
                  <a:schemeClr val="accent6"/>
                </a:solidFill>
                <a:effectLst>
                  <a:outerShdw blurRad="38100" dist="38100" dir="2700000" algn="tl">
                    <a:srgbClr val="000000">
                      <a:alpha val="43137"/>
                    </a:srgbClr>
                  </a:outerShdw>
                </a:effectLst>
              </a:rPr>
              <a:t>The </a:t>
            </a:r>
            <a:r>
              <a:rPr lang="en-GB" sz="3600" b="1" dirty="0" err="1" smtClean="0">
                <a:solidFill>
                  <a:schemeClr val="accent6"/>
                </a:solidFill>
                <a:effectLst>
                  <a:outerShdw blurRad="38100" dist="38100" dir="2700000" algn="tl">
                    <a:srgbClr val="000000">
                      <a:alpha val="43137"/>
                    </a:srgbClr>
                  </a:outerShdw>
                </a:effectLst>
              </a:rPr>
              <a:t>Nevua</a:t>
            </a:r>
            <a:r>
              <a:rPr lang="en-GB" sz="3600" b="1" dirty="0" smtClean="0">
                <a:solidFill>
                  <a:schemeClr val="accent6"/>
                </a:solidFill>
                <a:effectLst>
                  <a:outerShdw blurRad="38100" dist="38100" dir="2700000" algn="tl">
                    <a:srgbClr val="000000">
                      <a:alpha val="43137"/>
                    </a:srgbClr>
                  </a:outerShdw>
                </a:effectLst>
              </a:rPr>
              <a:t> of the Menorah</a:t>
            </a:r>
            <a:endParaRPr lang="he-IL" sz="3600"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buNone/>
            </a:pPr>
            <a:r>
              <a:rPr lang="he-IL" b="1" dirty="0">
                <a:latin typeface="David" pitchFamily="34" charset="-79"/>
                <a:cs typeface="David" pitchFamily="34" charset="-79"/>
              </a:rPr>
              <a:t>ד</a:t>
            </a:r>
            <a:r>
              <a:rPr lang="he-IL" dirty="0">
                <a:latin typeface="David" pitchFamily="34" charset="-79"/>
                <a:cs typeface="David" pitchFamily="34" charset="-79"/>
              </a:rPr>
              <a:t> וָאַעַן וָאֹמַר אֶל-הַמַּלְאָךְ הַדֹּבֵר בִּי לֵאמֹר מָה-אֵלֶּה אֲדֹנִי.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ה</a:t>
            </a:r>
            <a:r>
              <a:rPr lang="he-IL" dirty="0" smtClean="0">
                <a:latin typeface="David" pitchFamily="34" charset="-79"/>
                <a:cs typeface="David" pitchFamily="34" charset="-79"/>
              </a:rPr>
              <a:t> </a:t>
            </a:r>
            <a:r>
              <a:rPr lang="he-IL" dirty="0">
                <a:latin typeface="David" pitchFamily="34" charset="-79"/>
                <a:cs typeface="David" pitchFamily="34" charset="-79"/>
              </a:rPr>
              <a:t>וַיַּעַן הַמַּלְאָךְ הַדֹּבֵר בִּי וַיֹּאמֶר אֵלַי הֲלוֹא יָדַעְתָּ מָה-הֵמָּה אֵלֶּה וָאֹמַר לֹא אֲדֹנִי.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ו</a:t>
            </a:r>
            <a:r>
              <a:rPr lang="he-IL" dirty="0" smtClean="0">
                <a:latin typeface="David" pitchFamily="34" charset="-79"/>
                <a:cs typeface="David" pitchFamily="34" charset="-79"/>
              </a:rPr>
              <a:t> </a:t>
            </a:r>
            <a:r>
              <a:rPr lang="he-IL" dirty="0">
                <a:latin typeface="David" pitchFamily="34" charset="-79"/>
                <a:cs typeface="David" pitchFamily="34" charset="-79"/>
              </a:rPr>
              <a:t>וַיַּעַן וַיֹּאמֶר אֵלַי לֵאמֹר זֶה דְּבַר-יְהוָה אֶל-זְרֻבָּבֶל לֵאמֹר </a:t>
            </a:r>
            <a:r>
              <a:rPr lang="he-IL" b="1" dirty="0">
                <a:solidFill>
                  <a:schemeClr val="accent2">
                    <a:lumMod val="75000"/>
                  </a:schemeClr>
                </a:solidFill>
                <a:latin typeface="David" pitchFamily="34" charset="-79"/>
                <a:cs typeface="David" pitchFamily="34" charset="-79"/>
              </a:rPr>
              <a:t>לֹא בְחַיִל וְלֹא בְכֹחַ </a:t>
            </a:r>
            <a:r>
              <a:rPr lang="he-IL" b="1" dirty="0">
                <a:solidFill>
                  <a:schemeClr val="accent1">
                    <a:lumMod val="75000"/>
                  </a:schemeClr>
                </a:solidFill>
                <a:latin typeface="David" pitchFamily="34" charset="-79"/>
                <a:cs typeface="David" pitchFamily="34" charset="-79"/>
              </a:rPr>
              <a:t>כִּי אִם-בְּרוּחִי </a:t>
            </a:r>
            <a:r>
              <a:rPr lang="he-IL" dirty="0">
                <a:latin typeface="David" pitchFamily="34" charset="-79"/>
                <a:cs typeface="David" pitchFamily="34" charset="-79"/>
              </a:rPr>
              <a:t>אָמַר יְהוָה צְבָאוֹת.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ז</a:t>
            </a:r>
            <a:r>
              <a:rPr lang="he-IL" dirty="0" smtClean="0">
                <a:latin typeface="David" pitchFamily="34" charset="-79"/>
                <a:cs typeface="David" pitchFamily="34" charset="-79"/>
              </a:rPr>
              <a:t> </a:t>
            </a:r>
            <a:r>
              <a:rPr lang="he-IL" dirty="0">
                <a:latin typeface="David" pitchFamily="34" charset="-79"/>
                <a:cs typeface="David" pitchFamily="34" charset="-79"/>
              </a:rPr>
              <a:t>מִי-אַתָּה הַר-הַגָּדוֹל לִפְנֵי זְרֻבָּבֶל לְמִישֹׁר וְהוֹצִיא אֶת-הָאֶבֶן הָרֹאשָׁה תְּשֻׁאוֹת חֵן חֵן לָהּ. </a:t>
            </a:r>
            <a:endParaRPr lang="he-IL" dirty="0" smtClean="0">
              <a:latin typeface="David" pitchFamily="34" charset="-79"/>
              <a:cs typeface="David" pitchFamily="34" charset="-79"/>
            </a:endParaRPr>
          </a:p>
          <a:p>
            <a:pPr marL="0" indent="0" algn="ctr" rtl="0">
              <a:buNone/>
            </a:pPr>
            <a:endParaRPr lang="en-GB" b="1" dirty="0" smtClean="0">
              <a:solidFill>
                <a:schemeClr val="accent1">
                  <a:lumMod val="75000"/>
                </a:schemeClr>
              </a:solidFill>
              <a:latin typeface="David" pitchFamily="34" charset="-79"/>
              <a:cs typeface="David" pitchFamily="34" charset="-79"/>
            </a:endParaRPr>
          </a:p>
          <a:p>
            <a:pPr marL="0" indent="0" algn="ctr" rtl="0">
              <a:buNone/>
            </a:pPr>
            <a:r>
              <a:rPr lang="en-GB" b="1" dirty="0" smtClean="0">
                <a:solidFill>
                  <a:schemeClr val="accent1">
                    <a:lumMod val="75000"/>
                  </a:schemeClr>
                </a:solidFill>
                <a:latin typeface="David" pitchFamily="34" charset="-79"/>
                <a:cs typeface="David" pitchFamily="34" charset="-79"/>
              </a:rPr>
              <a:t>More important to have </a:t>
            </a:r>
            <a:r>
              <a:rPr lang="en-GB" b="1" dirty="0" err="1" smtClean="0">
                <a:solidFill>
                  <a:schemeClr val="accent1">
                    <a:lumMod val="75000"/>
                  </a:schemeClr>
                </a:solidFill>
                <a:latin typeface="David" pitchFamily="34" charset="-79"/>
                <a:cs typeface="David" pitchFamily="34" charset="-79"/>
              </a:rPr>
              <a:t>Ruach</a:t>
            </a:r>
            <a:r>
              <a:rPr lang="en-GB" b="1" dirty="0" smtClean="0">
                <a:solidFill>
                  <a:schemeClr val="accent1">
                    <a:lumMod val="75000"/>
                  </a:schemeClr>
                </a:solidFill>
                <a:latin typeface="David" pitchFamily="34" charset="-79"/>
                <a:cs typeface="David" pitchFamily="34" charset="-79"/>
              </a:rPr>
              <a:t>!</a:t>
            </a:r>
            <a:endParaRPr lang="he-IL" b="1" dirty="0">
              <a:solidFill>
                <a:schemeClr val="accent1">
                  <a:lumMod val="75000"/>
                </a:schemeClr>
              </a:solidFill>
              <a:latin typeface="David" pitchFamily="34" charset="-79"/>
              <a:cs typeface="David" pitchFamily="34" charset="-79"/>
            </a:endParaRPr>
          </a:p>
        </p:txBody>
      </p:sp>
    </p:spTree>
    <p:extLst>
      <p:ext uri="{BB962C8B-B14F-4D97-AF65-F5344CB8AC3E}">
        <p14:creationId xmlns:p14="http://schemas.microsoft.com/office/powerpoint/2010/main" val="339278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640960" cy="6408712"/>
          </a:xfrm>
        </p:spPr>
        <p:txBody>
          <a:bodyPr>
            <a:noAutofit/>
          </a:bodyPr>
          <a:lstStyle/>
          <a:p>
            <a:pPr marL="0" indent="0" rtl="0">
              <a:buNone/>
            </a:pPr>
            <a:r>
              <a:rPr lang="he-IL" sz="2200" b="1" u="sng" dirty="0" smtClean="0">
                <a:solidFill>
                  <a:schemeClr val="accent6">
                    <a:lumMod val="75000"/>
                  </a:schemeClr>
                </a:solidFill>
                <a:latin typeface="David" pitchFamily="34" charset="-79"/>
                <a:cs typeface="David" pitchFamily="34" charset="-79"/>
              </a:rPr>
              <a:t>זכריה פרק ו</a:t>
            </a:r>
            <a:endParaRPr lang="en-GB" sz="2200" b="1" u="sng" dirty="0" smtClean="0">
              <a:solidFill>
                <a:schemeClr val="accent6">
                  <a:lumMod val="75000"/>
                </a:schemeClr>
              </a:solidFill>
              <a:latin typeface="David" pitchFamily="34" charset="-79"/>
              <a:cs typeface="David" pitchFamily="34" charset="-79"/>
            </a:endParaRPr>
          </a:p>
          <a:p>
            <a:pPr marL="0" indent="0">
              <a:buNone/>
            </a:pPr>
            <a:r>
              <a:rPr lang="he-IL" sz="2200" b="1" dirty="0" smtClean="0">
                <a:latin typeface="David" pitchFamily="34" charset="-79"/>
                <a:cs typeface="David" pitchFamily="34" charset="-79"/>
              </a:rPr>
              <a:t>טו</a:t>
            </a:r>
            <a:r>
              <a:rPr lang="he-IL" sz="2200" dirty="0" smtClean="0">
                <a:latin typeface="David" pitchFamily="34" charset="-79"/>
                <a:cs typeface="David" pitchFamily="34" charset="-79"/>
              </a:rPr>
              <a:t> </a:t>
            </a:r>
            <a:r>
              <a:rPr lang="he-IL" sz="2200" dirty="0">
                <a:latin typeface="David" pitchFamily="34" charset="-79"/>
                <a:cs typeface="David" pitchFamily="34" charset="-79"/>
              </a:rPr>
              <a:t>וּרְחוֹקִים יָבֹאוּ וּבָנוּ בְּהֵיכַל יְהוָה וִידַעְתֶּם כִּי-יְהוָה צְבָאוֹת שְׁלָחַנִי אֲלֵיכֶם וְהָיָה אִם-שָׁמוֹעַ תִּשְׁמְעוּן בְּקוֹל יְהוָה אֱלֹהֵיכֶם.</a:t>
            </a:r>
            <a:endParaRPr lang="en-US" sz="2200" dirty="0">
              <a:latin typeface="David" pitchFamily="34" charset="-79"/>
              <a:cs typeface="David" pitchFamily="34" charset="-79"/>
            </a:endParaRPr>
          </a:p>
          <a:p>
            <a:pPr marL="0" indent="0" algn="ctr" rtl="0">
              <a:buNone/>
            </a:pPr>
            <a:r>
              <a:rPr lang="en-GB" sz="2200" b="1" dirty="0">
                <a:solidFill>
                  <a:schemeClr val="accent5">
                    <a:lumMod val="75000"/>
                  </a:schemeClr>
                </a:solidFill>
              </a:rPr>
              <a:t>All the people will come on condition that you follow His laws</a:t>
            </a:r>
            <a:r>
              <a:rPr lang="en-GB" sz="2200" b="1" dirty="0" smtClean="0">
                <a:solidFill>
                  <a:schemeClr val="accent5">
                    <a:lumMod val="75000"/>
                  </a:schemeClr>
                </a:solidFill>
              </a:rPr>
              <a:t>.</a:t>
            </a:r>
          </a:p>
          <a:p>
            <a:pPr marL="0" indent="0">
              <a:buNone/>
            </a:pPr>
            <a:r>
              <a:rPr lang="he-IL" sz="2200" b="1" u="sng" dirty="0" smtClean="0">
                <a:solidFill>
                  <a:schemeClr val="accent6">
                    <a:lumMod val="75000"/>
                  </a:schemeClr>
                </a:solidFill>
                <a:latin typeface="David" pitchFamily="34" charset="-79"/>
                <a:cs typeface="David" pitchFamily="34" charset="-79"/>
              </a:rPr>
              <a:t>זכריה פרק א</a:t>
            </a:r>
            <a:endParaRPr lang="en-US" sz="2200" b="1" u="sng" dirty="0">
              <a:solidFill>
                <a:schemeClr val="accent6">
                  <a:lumMod val="75000"/>
                </a:schemeClr>
              </a:solidFill>
              <a:latin typeface="David" pitchFamily="34" charset="-79"/>
              <a:cs typeface="David" pitchFamily="34" charset="-79"/>
            </a:endParaRPr>
          </a:p>
          <a:p>
            <a:pPr marL="0" indent="0">
              <a:buNone/>
            </a:pPr>
            <a:r>
              <a:rPr lang="he-IL" sz="2200" b="1" dirty="0" smtClean="0">
                <a:latin typeface="David" pitchFamily="34" charset="-79"/>
                <a:cs typeface="David" pitchFamily="34" charset="-79"/>
              </a:rPr>
              <a:t>יב</a:t>
            </a:r>
            <a:r>
              <a:rPr lang="he-IL" sz="2200" dirty="0" smtClean="0">
                <a:latin typeface="David" pitchFamily="34" charset="-79"/>
                <a:cs typeface="David" pitchFamily="34" charset="-79"/>
              </a:rPr>
              <a:t> </a:t>
            </a:r>
            <a:r>
              <a:rPr lang="he-IL" sz="2200" dirty="0">
                <a:latin typeface="David" pitchFamily="34" charset="-79"/>
                <a:cs typeface="David" pitchFamily="34" charset="-79"/>
              </a:rPr>
              <a:t>וַיַּעַן מַלְאַךְ-יְהוָה וַיֹּאמַר יְהוָה צְבָאוֹת עַד-מָתַי אַתָּה לֹא-תְרַחֵם אֶת-יְרוּשָׁלִַם וְאֵת עָרֵי יְהוּדָה אֲשֶׁר זָעַמְתָּה זֶה שִׁבְעִים שָׁנָה. </a:t>
            </a:r>
            <a:endParaRPr lang="he-IL" sz="2200" dirty="0" smtClean="0">
              <a:latin typeface="David" pitchFamily="34" charset="-79"/>
              <a:cs typeface="David" pitchFamily="34" charset="-79"/>
            </a:endParaRPr>
          </a:p>
          <a:p>
            <a:pPr marL="0" indent="0">
              <a:buNone/>
            </a:pPr>
            <a:r>
              <a:rPr lang="he-IL" sz="2200" b="1" dirty="0" smtClean="0">
                <a:latin typeface="David" pitchFamily="34" charset="-79"/>
                <a:cs typeface="David" pitchFamily="34" charset="-79"/>
              </a:rPr>
              <a:t>יג</a:t>
            </a:r>
            <a:r>
              <a:rPr lang="he-IL" sz="2200" dirty="0" smtClean="0">
                <a:latin typeface="David" pitchFamily="34" charset="-79"/>
                <a:cs typeface="David" pitchFamily="34" charset="-79"/>
              </a:rPr>
              <a:t> </a:t>
            </a:r>
            <a:r>
              <a:rPr lang="he-IL" sz="2200" dirty="0">
                <a:latin typeface="David" pitchFamily="34" charset="-79"/>
                <a:cs typeface="David" pitchFamily="34" charset="-79"/>
              </a:rPr>
              <a:t>וַיַּעַן יְהוָה אֶת-הַמַּלְאָךְ הַדֹּבֵר בִּי דְּבָרִים טוֹבִים דְּבָרִים נִחֻמִים. </a:t>
            </a:r>
            <a:endParaRPr lang="he-IL" sz="2200" dirty="0" smtClean="0">
              <a:latin typeface="David" pitchFamily="34" charset="-79"/>
              <a:cs typeface="David" pitchFamily="34" charset="-79"/>
            </a:endParaRPr>
          </a:p>
          <a:p>
            <a:pPr marL="0" indent="0">
              <a:buNone/>
            </a:pPr>
            <a:r>
              <a:rPr lang="he-IL" sz="2200" b="1" dirty="0" smtClean="0">
                <a:latin typeface="David" pitchFamily="34" charset="-79"/>
                <a:cs typeface="David" pitchFamily="34" charset="-79"/>
              </a:rPr>
              <a:t>יד</a:t>
            </a:r>
            <a:r>
              <a:rPr lang="he-IL" sz="2200" dirty="0" smtClean="0">
                <a:latin typeface="David" pitchFamily="34" charset="-79"/>
                <a:cs typeface="David" pitchFamily="34" charset="-79"/>
              </a:rPr>
              <a:t> </a:t>
            </a:r>
            <a:r>
              <a:rPr lang="he-IL" sz="2200" dirty="0">
                <a:latin typeface="David" pitchFamily="34" charset="-79"/>
                <a:cs typeface="David" pitchFamily="34" charset="-79"/>
              </a:rPr>
              <a:t>וַיֹּאמֶר אֵלַי הַמַּלְאָךְ הַדֹּבֵר בִּי קְרָא לֵאמֹר כֹּה אָמַר יְהוָה צְבָאוֹת קִנֵּאתִי לִירוּשָׁלִַם וּלְצִיּוֹן קִנְאָה גְדוֹלָה. </a:t>
            </a:r>
            <a:endParaRPr lang="he-IL" sz="2200" dirty="0" smtClean="0">
              <a:latin typeface="David" pitchFamily="34" charset="-79"/>
              <a:cs typeface="David" pitchFamily="34" charset="-79"/>
            </a:endParaRPr>
          </a:p>
          <a:p>
            <a:pPr marL="0" indent="0">
              <a:buNone/>
            </a:pPr>
            <a:r>
              <a:rPr lang="he-IL" sz="2200" b="1" dirty="0" smtClean="0">
                <a:latin typeface="David" pitchFamily="34" charset="-79"/>
                <a:cs typeface="David" pitchFamily="34" charset="-79"/>
              </a:rPr>
              <a:t>טו</a:t>
            </a:r>
            <a:r>
              <a:rPr lang="he-IL" sz="2200" dirty="0" smtClean="0">
                <a:latin typeface="David" pitchFamily="34" charset="-79"/>
                <a:cs typeface="David" pitchFamily="34" charset="-79"/>
              </a:rPr>
              <a:t> </a:t>
            </a:r>
            <a:r>
              <a:rPr lang="he-IL" sz="2200" dirty="0">
                <a:latin typeface="David" pitchFamily="34" charset="-79"/>
                <a:cs typeface="David" pitchFamily="34" charset="-79"/>
              </a:rPr>
              <a:t>וְקֶצֶף גָּדוֹל אֲנִי קֹצֵף עַל-הַגּוֹיִם הַשַּׁאֲנַנִּים אֲשֶׁר אֲנִי קָצַפְתִּי מְּעָט וְהֵמָּה עָזְרוּ לְרָעָה. </a:t>
            </a:r>
            <a:endParaRPr lang="he-IL" sz="2200" dirty="0" smtClean="0">
              <a:latin typeface="David" pitchFamily="34" charset="-79"/>
              <a:cs typeface="David" pitchFamily="34" charset="-79"/>
            </a:endParaRPr>
          </a:p>
          <a:p>
            <a:pPr marL="0" indent="0">
              <a:buNone/>
            </a:pPr>
            <a:r>
              <a:rPr lang="he-IL" sz="2200" b="1" dirty="0" smtClean="0">
                <a:latin typeface="David" pitchFamily="34" charset="-79"/>
                <a:cs typeface="David" pitchFamily="34" charset="-79"/>
              </a:rPr>
              <a:t>טז</a:t>
            </a:r>
            <a:r>
              <a:rPr lang="he-IL" sz="2200" dirty="0" smtClean="0">
                <a:latin typeface="David" pitchFamily="34" charset="-79"/>
                <a:cs typeface="David" pitchFamily="34" charset="-79"/>
              </a:rPr>
              <a:t> </a:t>
            </a:r>
            <a:r>
              <a:rPr lang="he-IL" sz="2200" dirty="0">
                <a:latin typeface="David" pitchFamily="34" charset="-79"/>
                <a:cs typeface="David" pitchFamily="34" charset="-79"/>
              </a:rPr>
              <a:t>לָכֵן כֹּה-אָמַר יְהוָה </a:t>
            </a:r>
            <a:r>
              <a:rPr lang="he-IL" sz="2200" b="1" dirty="0">
                <a:solidFill>
                  <a:schemeClr val="accent5">
                    <a:lumMod val="75000"/>
                  </a:schemeClr>
                </a:solidFill>
                <a:latin typeface="David" pitchFamily="34" charset="-79"/>
                <a:cs typeface="David" pitchFamily="34" charset="-79"/>
              </a:rPr>
              <a:t>שַׁבְתִּי לִירוּשָׁלִַם בְּרַחֲמִים בֵּיתִי יִבָּנֶה בָּהּ </a:t>
            </a:r>
            <a:r>
              <a:rPr lang="he-IL" sz="2200" dirty="0">
                <a:latin typeface="David" pitchFamily="34" charset="-79"/>
                <a:cs typeface="David" pitchFamily="34" charset="-79"/>
              </a:rPr>
              <a:t>נְאֻם יְהוָה צְבָאוֹת </a:t>
            </a:r>
            <a:r>
              <a:rPr lang="he-IL" sz="2200" dirty="0" smtClean="0">
                <a:latin typeface="David" pitchFamily="34" charset="-79"/>
                <a:cs typeface="David" pitchFamily="34" charset="-79"/>
              </a:rPr>
              <a:t>וְקָו </a:t>
            </a:r>
            <a:r>
              <a:rPr lang="he-IL" sz="2200" dirty="0">
                <a:latin typeface="David" pitchFamily="34" charset="-79"/>
                <a:cs typeface="David" pitchFamily="34" charset="-79"/>
              </a:rPr>
              <a:t>יִנָּטֶה עַל-יְרוּשָׁלִָם. </a:t>
            </a:r>
            <a:endParaRPr lang="he-IL" sz="2200" dirty="0" smtClean="0">
              <a:latin typeface="David" pitchFamily="34" charset="-79"/>
              <a:cs typeface="David" pitchFamily="34" charset="-79"/>
            </a:endParaRPr>
          </a:p>
          <a:p>
            <a:pPr marL="0" indent="0" algn="ctr">
              <a:buNone/>
            </a:pPr>
            <a:r>
              <a:rPr lang="he-IL" sz="2200" b="1" dirty="0" smtClean="0">
                <a:latin typeface="David" pitchFamily="34" charset="-79"/>
                <a:cs typeface="David" pitchFamily="34" charset="-79"/>
              </a:rPr>
              <a:t>יז</a:t>
            </a:r>
            <a:r>
              <a:rPr lang="he-IL" sz="2200" dirty="0" smtClean="0">
                <a:latin typeface="David" pitchFamily="34" charset="-79"/>
                <a:cs typeface="David" pitchFamily="34" charset="-79"/>
              </a:rPr>
              <a:t> </a:t>
            </a:r>
            <a:r>
              <a:rPr lang="he-IL" sz="2200" dirty="0">
                <a:latin typeface="David" pitchFamily="34" charset="-79"/>
                <a:cs typeface="David" pitchFamily="34" charset="-79"/>
              </a:rPr>
              <a:t>עוֹד קְרָא לֵאמֹר כֹּה אָמַר יְהוָה צְבָאוֹת עוֹד תְּפוּצֶנָה עָרַי מִטּוֹב וְנִחַם יְהוָה עוֹד </a:t>
            </a:r>
            <a:r>
              <a:rPr lang="he-IL" sz="2200" dirty="0" smtClean="0">
                <a:latin typeface="David" pitchFamily="34" charset="-79"/>
                <a:cs typeface="David" pitchFamily="34" charset="-79"/>
              </a:rPr>
              <a:t>אֶת-צִיּוֹן </a:t>
            </a:r>
            <a:r>
              <a:rPr lang="he-IL" sz="2200" dirty="0">
                <a:latin typeface="David" pitchFamily="34" charset="-79"/>
                <a:cs typeface="David" pitchFamily="34" charset="-79"/>
              </a:rPr>
              <a:t>וּבָחַר עוֹד בִּירוּשָׁלִָם</a:t>
            </a:r>
            <a:r>
              <a:rPr lang="he-IL" sz="2200" dirty="0" smtClean="0">
                <a:latin typeface="David" pitchFamily="34" charset="-79"/>
                <a:cs typeface="David" pitchFamily="34" charset="-79"/>
              </a:rPr>
              <a:t>.</a:t>
            </a:r>
          </a:p>
          <a:p>
            <a:pPr marL="0" indent="0" algn="ctr">
              <a:spcBef>
                <a:spcPts val="0"/>
              </a:spcBef>
              <a:buNone/>
            </a:pPr>
            <a:r>
              <a:rPr lang="en-US" sz="2200" b="1" dirty="0" err="1" smtClean="0">
                <a:solidFill>
                  <a:schemeClr val="accent5">
                    <a:lumMod val="75000"/>
                  </a:schemeClr>
                </a:solidFill>
              </a:rPr>
              <a:t>Hashem</a:t>
            </a:r>
            <a:r>
              <a:rPr lang="en-US" sz="2200" b="1" dirty="0" smtClean="0">
                <a:solidFill>
                  <a:schemeClr val="accent5">
                    <a:lumMod val="75000"/>
                  </a:schemeClr>
                </a:solidFill>
              </a:rPr>
              <a:t> </a:t>
            </a:r>
            <a:r>
              <a:rPr lang="en-US" sz="2200" b="1" dirty="0">
                <a:solidFill>
                  <a:schemeClr val="accent5">
                    <a:lumMod val="75000"/>
                  </a:schemeClr>
                </a:solidFill>
              </a:rPr>
              <a:t>is returning to </a:t>
            </a:r>
            <a:r>
              <a:rPr lang="en-US" sz="2200" b="1" dirty="0" smtClean="0">
                <a:solidFill>
                  <a:schemeClr val="accent5">
                    <a:lumMod val="75000"/>
                  </a:schemeClr>
                </a:solidFill>
              </a:rPr>
              <a:t>Y</a:t>
            </a:r>
            <a:r>
              <a:rPr lang="en-GB" sz="2200" b="1" dirty="0" err="1" smtClean="0">
                <a:solidFill>
                  <a:schemeClr val="accent5">
                    <a:lumMod val="75000"/>
                  </a:schemeClr>
                </a:solidFill>
              </a:rPr>
              <a:t>erushalayim</a:t>
            </a:r>
            <a:r>
              <a:rPr lang="en-GB" sz="2200" b="1" dirty="0" smtClean="0">
                <a:solidFill>
                  <a:schemeClr val="accent5">
                    <a:lumMod val="75000"/>
                  </a:schemeClr>
                </a:solidFill>
              </a:rPr>
              <a:t>. He</a:t>
            </a:r>
            <a:r>
              <a:rPr lang="en-US" sz="2200" b="1" dirty="0" smtClean="0">
                <a:solidFill>
                  <a:schemeClr val="accent5">
                    <a:lumMod val="75000"/>
                  </a:schemeClr>
                </a:solidFill>
              </a:rPr>
              <a:t> </a:t>
            </a:r>
            <a:r>
              <a:rPr lang="en-US" sz="2200" b="1" dirty="0">
                <a:solidFill>
                  <a:schemeClr val="accent5">
                    <a:lumMod val="75000"/>
                  </a:schemeClr>
                </a:solidFill>
              </a:rPr>
              <a:t>will dwell with us </a:t>
            </a:r>
            <a:r>
              <a:rPr lang="en-US" sz="2200" b="1" dirty="0" smtClean="0">
                <a:solidFill>
                  <a:schemeClr val="accent5">
                    <a:lumMod val="75000"/>
                  </a:schemeClr>
                </a:solidFill>
              </a:rPr>
              <a:t>with </a:t>
            </a:r>
            <a:r>
              <a:rPr lang="en-US" sz="2200" b="1" dirty="0" err="1" smtClean="0">
                <a:solidFill>
                  <a:schemeClr val="accent5">
                    <a:lumMod val="75000"/>
                  </a:schemeClr>
                </a:solidFill>
              </a:rPr>
              <a:t>Rachamim</a:t>
            </a:r>
            <a:r>
              <a:rPr lang="en-US" sz="2200" b="1" dirty="0" smtClean="0">
                <a:solidFill>
                  <a:schemeClr val="accent5">
                    <a:lumMod val="75000"/>
                  </a:schemeClr>
                </a:solidFill>
              </a:rPr>
              <a:t>.</a:t>
            </a:r>
            <a:r>
              <a:rPr lang="en-GB" sz="2200" b="1" dirty="0" smtClean="0">
                <a:solidFill>
                  <a:schemeClr val="accent5">
                    <a:lumMod val="75000"/>
                  </a:schemeClr>
                </a:solidFill>
              </a:rPr>
              <a:t> </a:t>
            </a:r>
            <a:endParaRPr lang="en-US" sz="2200" b="1" dirty="0">
              <a:solidFill>
                <a:schemeClr val="accent5">
                  <a:lumMod val="75000"/>
                </a:schemeClr>
              </a:solidFill>
            </a:endParaRPr>
          </a:p>
          <a:p>
            <a:endParaRPr lang="he-IL" sz="2200" dirty="0"/>
          </a:p>
        </p:txBody>
      </p:sp>
    </p:spTree>
    <p:extLst>
      <p:ext uri="{BB962C8B-B14F-4D97-AF65-F5344CB8AC3E}">
        <p14:creationId xmlns:p14="http://schemas.microsoft.com/office/powerpoint/2010/main" val="349911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8800"/>
            <a:ext cx="8229600" cy="2520280"/>
          </a:xfrm>
        </p:spPr>
        <p:txBody>
          <a:bodyPr>
            <a:prstTxWarp prst="textArchUp">
              <a:avLst/>
            </a:prstTxWarp>
            <a:normAutofit/>
          </a:bodyPr>
          <a:lstStyle/>
          <a:p>
            <a:pPr rtl="0"/>
            <a:r>
              <a:rPr lang="en-GB" sz="4800" b="1" dirty="0" smtClean="0">
                <a:solidFill>
                  <a:schemeClr val="accent6"/>
                </a:solidFill>
                <a:effectLst>
                  <a:outerShdw blurRad="38100" dist="38100" dir="2700000" algn="tl">
                    <a:srgbClr val="000000">
                      <a:alpha val="43137"/>
                    </a:srgbClr>
                  </a:outerShdw>
                </a:effectLst>
              </a:rPr>
              <a:t>Why did they start building the 2nd Temple</a:t>
            </a:r>
            <a:br>
              <a:rPr lang="en-GB" sz="4800" b="1" dirty="0" smtClean="0">
                <a:solidFill>
                  <a:schemeClr val="accent6"/>
                </a:solidFill>
                <a:effectLst>
                  <a:outerShdw blurRad="38100" dist="38100" dir="2700000" algn="tl">
                    <a:srgbClr val="000000">
                      <a:alpha val="43137"/>
                    </a:srgbClr>
                  </a:outerShdw>
                </a:effectLst>
              </a:rPr>
            </a:br>
            <a:r>
              <a:rPr lang="en-GB" sz="4800" b="1" dirty="0" smtClean="0">
                <a:solidFill>
                  <a:schemeClr val="accent6"/>
                </a:solidFill>
                <a:effectLst>
                  <a:outerShdw blurRad="38100" dist="38100" dir="2700000" algn="tl">
                    <a:srgbClr val="000000">
                      <a:alpha val="43137"/>
                    </a:srgbClr>
                  </a:outerShdw>
                </a:effectLst>
              </a:rPr>
              <a:t> specifically on the 24</a:t>
            </a:r>
            <a:r>
              <a:rPr lang="en-GB" sz="4800" b="1" baseline="30000" dirty="0" smtClean="0">
                <a:solidFill>
                  <a:schemeClr val="accent6"/>
                </a:solidFill>
                <a:effectLst>
                  <a:outerShdw blurRad="38100" dist="38100" dir="2700000" algn="tl">
                    <a:srgbClr val="000000">
                      <a:alpha val="43137"/>
                    </a:srgbClr>
                  </a:outerShdw>
                </a:effectLst>
              </a:rPr>
              <a:t>th</a:t>
            </a:r>
            <a:r>
              <a:rPr lang="en-GB" sz="4800" b="1" dirty="0" smtClean="0">
                <a:solidFill>
                  <a:schemeClr val="accent6"/>
                </a:solidFill>
                <a:effectLst>
                  <a:outerShdw blurRad="38100" dist="38100" dir="2700000" algn="tl">
                    <a:srgbClr val="000000">
                      <a:alpha val="43137"/>
                    </a:srgbClr>
                  </a:outerShdw>
                </a:effectLst>
              </a:rPr>
              <a:t> of Kislev?</a:t>
            </a:r>
            <a:r>
              <a:rPr lang="en-US" sz="4800" b="1" dirty="0" smtClean="0">
                <a:solidFill>
                  <a:schemeClr val="accent6"/>
                </a:solidFill>
                <a:effectLst>
                  <a:outerShdw blurRad="38100" dist="38100" dir="2700000" algn="tl">
                    <a:srgbClr val="000000">
                      <a:alpha val="43137"/>
                    </a:srgbClr>
                  </a:outerShdw>
                </a:effectLst>
              </a:rPr>
              <a:t/>
            </a:r>
            <a:br>
              <a:rPr lang="en-US" sz="4800" b="1" dirty="0" smtClean="0">
                <a:solidFill>
                  <a:schemeClr val="accent6"/>
                </a:solidFill>
                <a:effectLst>
                  <a:outerShdw blurRad="38100" dist="38100" dir="2700000" algn="tl">
                    <a:srgbClr val="000000">
                      <a:alpha val="43137"/>
                    </a:srgbClr>
                  </a:outerShdw>
                </a:effectLst>
              </a:rPr>
            </a:br>
            <a:endParaRPr lang="he-IL" sz="4800" b="1" dirty="0">
              <a:solidFill>
                <a:schemeClr val="accent6"/>
              </a:solidFill>
              <a:effectLst>
                <a:outerShdw blurRad="38100" dist="38100" dir="2700000" algn="tl">
                  <a:srgbClr val="000000">
                    <a:alpha val="43137"/>
                  </a:srgbClr>
                </a:outerShdw>
              </a:effectLst>
            </a:endParaRPr>
          </a:p>
        </p:txBody>
      </p:sp>
      <p:pic>
        <p:nvPicPr>
          <p:cNvPr id="2050" name="Picture 2" descr="C:\Users\Alexis\AppData\Local\Microsoft\Windows\Temporary Internet Files\Content.IE5\H2D34BT6\MC900441428[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91680" y="910854"/>
            <a:ext cx="5760640" cy="576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496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1000" fill="hold"/>
                                        <p:tgtEl>
                                          <p:spTgt spid="2050"/>
                                        </p:tgtEl>
                                        <p:attrNameLst>
                                          <p:attrName>r</p:attrName>
                                        </p:attrNameLst>
                                      </p:cBhvr>
                                    </p:animRot>
                                  </p:childTnLst>
                                </p:cTn>
                              </p:par>
                              <p:par>
                                <p:cTn id="7" presetID="16" presetClass="entr" presetSubtype="37"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barn(outVertical)">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419"/>
            <a:ext cx="8229600" cy="1143000"/>
          </a:xfrm>
        </p:spPr>
        <p:txBody>
          <a:bodyPr/>
          <a:lstStyle/>
          <a:p>
            <a:pPr algn="l" rtl="0"/>
            <a:r>
              <a:rPr lang="en-GB" b="1" dirty="0" smtClean="0">
                <a:solidFill>
                  <a:schemeClr val="accent6"/>
                </a:solidFill>
                <a:effectLst>
                  <a:outerShdw blurRad="38100" dist="38100" dir="2700000" algn="tl">
                    <a:srgbClr val="000000">
                      <a:alpha val="43137"/>
                    </a:srgbClr>
                  </a:outerShdw>
                </a:effectLst>
              </a:rPr>
              <a:t>Back to Adam </a:t>
            </a:r>
            <a:r>
              <a:rPr lang="en-GB" b="1" dirty="0" err="1" smtClean="0">
                <a:solidFill>
                  <a:schemeClr val="accent6"/>
                </a:solidFill>
                <a:effectLst>
                  <a:outerShdw blurRad="38100" dist="38100" dir="2700000" algn="tl">
                    <a:srgbClr val="000000">
                      <a:alpha val="43137"/>
                    </a:srgbClr>
                  </a:outerShdw>
                </a:effectLst>
              </a:rPr>
              <a:t>HaRishon</a:t>
            </a:r>
            <a:r>
              <a:rPr lang="en-GB" b="1" dirty="0" smtClean="0">
                <a:solidFill>
                  <a:schemeClr val="accent6"/>
                </a:solidFill>
                <a:effectLst>
                  <a:outerShdw blurRad="38100" dist="38100" dir="2700000" algn="tl">
                    <a:srgbClr val="000000">
                      <a:alpha val="43137"/>
                    </a:srgbClr>
                  </a:outerShdw>
                </a:effectLst>
              </a:rPr>
              <a:t>…</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124744"/>
            <a:ext cx="8856984" cy="5688632"/>
          </a:xfrm>
        </p:spPr>
        <p:txBody>
          <a:bodyPr>
            <a:noAutofit/>
          </a:bodyPr>
          <a:lstStyle/>
          <a:p>
            <a:pPr marL="0" indent="0">
              <a:buNone/>
            </a:pPr>
            <a:r>
              <a:rPr lang="en-GB" sz="2800" dirty="0">
                <a:latin typeface="David" pitchFamily="34" charset="-79"/>
                <a:cs typeface="David" pitchFamily="34" charset="-79"/>
              </a:rPr>
              <a:t> </a:t>
            </a:r>
            <a:r>
              <a:rPr lang="he-IL" sz="2800" b="1" u="sng" dirty="0">
                <a:latin typeface="David" pitchFamily="34" charset="-79"/>
                <a:cs typeface="David" pitchFamily="34" charset="-79"/>
              </a:rPr>
              <a:t>תלמוד בבלי מסכת עבודה זרה דף ח עמוד א </a:t>
            </a:r>
            <a:endParaRPr lang="en-US" sz="2800" dirty="0">
              <a:latin typeface="David" pitchFamily="34" charset="-79"/>
              <a:cs typeface="David" pitchFamily="34" charset="-79"/>
            </a:endParaRPr>
          </a:p>
          <a:p>
            <a:pPr marL="0" indent="0">
              <a:buNone/>
            </a:pPr>
            <a:r>
              <a:rPr lang="he-IL" sz="2800" b="1" dirty="0">
                <a:latin typeface="David" pitchFamily="34" charset="-79"/>
                <a:cs typeface="David" pitchFamily="34" charset="-79"/>
              </a:rPr>
              <a:t>דף ח,א משנה</a:t>
            </a:r>
            <a:r>
              <a:rPr lang="en-US" sz="2800" b="1" dirty="0">
                <a:latin typeface="David" pitchFamily="34" charset="-79"/>
                <a:cs typeface="David" pitchFamily="34" charset="-79"/>
              </a:rPr>
              <a:t>:</a:t>
            </a:r>
            <a:r>
              <a:rPr lang="he-IL" sz="2800" dirty="0">
                <a:latin typeface="David" pitchFamily="34" charset="-79"/>
                <a:cs typeface="David" pitchFamily="34" charset="-79"/>
              </a:rPr>
              <a:t> ואלו אידיהן של עובדי כוכבים</a:t>
            </a:r>
            <a:endParaRPr lang="en-US" sz="2800" dirty="0">
              <a:latin typeface="David" pitchFamily="34" charset="-79"/>
              <a:cs typeface="David" pitchFamily="34" charset="-79"/>
            </a:endParaRPr>
          </a:p>
          <a:p>
            <a:pPr marL="0" indent="0">
              <a:buNone/>
            </a:pPr>
            <a:r>
              <a:rPr lang="he-IL" sz="2800" b="1" dirty="0">
                <a:latin typeface="David" pitchFamily="34" charset="-79"/>
                <a:cs typeface="David" pitchFamily="34" charset="-79"/>
              </a:rPr>
              <a:t>גמרא</a:t>
            </a:r>
            <a:r>
              <a:rPr lang="en-US" sz="2800" b="1" dirty="0">
                <a:latin typeface="David" pitchFamily="34" charset="-79"/>
                <a:cs typeface="David" pitchFamily="34" charset="-79"/>
              </a:rPr>
              <a:t>:</a:t>
            </a:r>
            <a:r>
              <a:rPr lang="he-IL" sz="2800" dirty="0">
                <a:latin typeface="David" pitchFamily="34" charset="-79"/>
                <a:cs typeface="David" pitchFamily="34" charset="-79"/>
              </a:rPr>
              <a:t> אמר רב חנן בר רבא</a:t>
            </a:r>
            <a:r>
              <a:rPr lang="en-US" sz="2800" dirty="0">
                <a:latin typeface="David" pitchFamily="34" charset="-79"/>
                <a:cs typeface="David" pitchFamily="34" charset="-79"/>
              </a:rPr>
              <a:t>:</a:t>
            </a:r>
            <a:r>
              <a:rPr lang="he-IL" sz="2800" dirty="0">
                <a:latin typeface="David" pitchFamily="34" charset="-79"/>
                <a:cs typeface="David" pitchFamily="34" charset="-79"/>
              </a:rPr>
              <a:t> קלנדא - ח' ימים אחר תקופה</a:t>
            </a:r>
            <a:r>
              <a:rPr lang="en-US" sz="2800" dirty="0">
                <a:latin typeface="David" pitchFamily="34" charset="-79"/>
                <a:cs typeface="David" pitchFamily="34" charset="-79"/>
              </a:rPr>
              <a:t>;</a:t>
            </a:r>
            <a:r>
              <a:rPr lang="he-IL" sz="2800" dirty="0">
                <a:latin typeface="David" pitchFamily="34" charset="-79"/>
                <a:cs typeface="David" pitchFamily="34" charset="-79"/>
              </a:rPr>
              <a:t> סטרנורא - ח' ימים לפני תקופה. ת"ר לפי שראה אדם הראשון יום שמתמעט והולך, אמר אוי לי שמא </a:t>
            </a:r>
            <a:r>
              <a:rPr lang="he-IL" sz="2800" b="1" dirty="0">
                <a:latin typeface="David" pitchFamily="34" charset="-79"/>
                <a:cs typeface="David" pitchFamily="34" charset="-79"/>
              </a:rPr>
              <a:t>בשביל שסרחתי</a:t>
            </a:r>
            <a:r>
              <a:rPr lang="he-IL" sz="2800" dirty="0">
                <a:latin typeface="David" pitchFamily="34" charset="-79"/>
                <a:cs typeface="David" pitchFamily="34" charset="-79"/>
              </a:rPr>
              <a:t> עולם חשוך בעדי וחוזר לתוהו ובוהו - וזו היא מיתה שנקנסה עלי מן השמים. עמד וישב ח' ימים בתענית ובתפלה; כיון שראה תקופת טבת, וראה </a:t>
            </a:r>
            <a:r>
              <a:rPr lang="he-IL" sz="2800" b="1" dirty="0">
                <a:latin typeface="David" pitchFamily="34" charset="-79"/>
                <a:cs typeface="David" pitchFamily="34" charset="-79"/>
              </a:rPr>
              <a:t>יום שמאריך והולך</a:t>
            </a:r>
            <a:r>
              <a:rPr lang="he-IL" sz="2800" dirty="0">
                <a:latin typeface="David" pitchFamily="34" charset="-79"/>
                <a:cs typeface="David" pitchFamily="34" charset="-79"/>
              </a:rPr>
              <a:t> – אמר: מנהגו של עולם הוא! הלך ועשה שמונה ימים טובים.</a:t>
            </a:r>
            <a:endParaRPr lang="en-US" sz="2800" dirty="0">
              <a:latin typeface="David" pitchFamily="34" charset="-79"/>
              <a:cs typeface="David" pitchFamily="34" charset="-79"/>
            </a:endParaRPr>
          </a:p>
          <a:p>
            <a:pPr marL="0" indent="0">
              <a:buNone/>
            </a:pPr>
            <a:r>
              <a:rPr lang="he-IL" sz="2800" dirty="0">
                <a:latin typeface="David" pitchFamily="34" charset="-79"/>
                <a:cs typeface="David" pitchFamily="34" charset="-79"/>
              </a:rPr>
              <a:t> לשנה האחרת עשאן לאלו ולאלו ימים טובים.</a:t>
            </a:r>
            <a:endParaRPr lang="en-US" sz="2800" dirty="0">
              <a:latin typeface="David" pitchFamily="34" charset="-79"/>
              <a:cs typeface="David" pitchFamily="34" charset="-79"/>
            </a:endParaRPr>
          </a:p>
          <a:p>
            <a:pPr marL="0" indent="0">
              <a:buNone/>
            </a:pPr>
            <a:r>
              <a:rPr lang="he-IL" sz="2800" b="1" dirty="0">
                <a:latin typeface="David" pitchFamily="34" charset="-79"/>
                <a:cs typeface="David" pitchFamily="34" charset="-79"/>
              </a:rPr>
              <a:t> הוא קבעם לשם שמים</a:t>
            </a:r>
            <a:r>
              <a:rPr lang="he-IL" sz="2800" dirty="0">
                <a:latin typeface="David" pitchFamily="34" charset="-79"/>
                <a:cs typeface="David" pitchFamily="34" charset="-79"/>
              </a:rPr>
              <a:t>, והם קבעום לשם עבודת כוכבים. </a:t>
            </a:r>
            <a:endParaRPr lang="en-US" sz="2800" dirty="0">
              <a:latin typeface="David" pitchFamily="34" charset="-79"/>
              <a:cs typeface="David" pitchFamily="34" charset="-79"/>
            </a:endParaRPr>
          </a:p>
        </p:txBody>
      </p:sp>
    </p:spTree>
    <p:extLst>
      <p:ext uri="{BB962C8B-B14F-4D97-AF65-F5344CB8AC3E}">
        <p14:creationId xmlns:p14="http://schemas.microsoft.com/office/powerpoint/2010/main" val="265042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GB" b="1" dirty="0" smtClean="0">
                <a:solidFill>
                  <a:schemeClr val="accent6"/>
                </a:solidFill>
                <a:effectLst>
                  <a:outerShdw blurRad="38100" dist="38100" dir="2700000" algn="tl">
                    <a:srgbClr val="000000">
                      <a:alpha val="43137"/>
                    </a:srgbClr>
                  </a:outerShdw>
                </a:effectLst>
              </a:rPr>
              <a:t>In Summary…</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12776"/>
            <a:ext cx="8229600" cy="4713387"/>
          </a:xfrm>
        </p:spPr>
        <p:txBody>
          <a:bodyPr>
            <a:normAutofit fontScale="85000" lnSpcReduction="20000"/>
          </a:bodyPr>
          <a:lstStyle/>
          <a:p>
            <a:pPr algn="l" rtl="0"/>
            <a:r>
              <a:rPr lang="en-GB" dirty="0"/>
              <a:t>Adam </a:t>
            </a:r>
            <a:r>
              <a:rPr lang="en-GB" dirty="0" err="1"/>
              <a:t>HaRishon</a:t>
            </a:r>
            <a:r>
              <a:rPr lang="en-GB" dirty="0"/>
              <a:t> was created in </a:t>
            </a:r>
            <a:r>
              <a:rPr lang="en-GB" dirty="0" err="1"/>
              <a:t>Tishrei</a:t>
            </a:r>
            <a:r>
              <a:rPr lang="en-GB" dirty="0"/>
              <a:t>. </a:t>
            </a:r>
          </a:p>
          <a:p>
            <a:pPr algn="l" rtl="0"/>
            <a:r>
              <a:rPr lang="en-GB" dirty="0"/>
              <a:t>Towards Kislev, he started noticing that the days were getting shorter and shorter. </a:t>
            </a:r>
          </a:p>
          <a:p>
            <a:pPr algn="l" rtl="0"/>
            <a:r>
              <a:rPr lang="en-GB" dirty="0"/>
              <a:t>He thought the light was going to disappear. </a:t>
            </a:r>
          </a:p>
          <a:p>
            <a:pPr algn="l" rtl="0"/>
            <a:r>
              <a:rPr lang="en-GB" dirty="0"/>
              <a:t>He fasted for 8 days to daven to G-d to bring the light back again. </a:t>
            </a:r>
          </a:p>
          <a:p>
            <a:pPr algn="l" rtl="0"/>
            <a:r>
              <a:rPr lang="en-GB" dirty="0"/>
              <a:t>The next year he made a holiday to celebrate that event. </a:t>
            </a:r>
          </a:p>
          <a:p>
            <a:pPr algn="l" rtl="0"/>
            <a:r>
              <a:rPr lang="en-GB" dirty="0"/>
              <a:t>This was the winter solstice.</a:t>
            </a:r>
          </a:p>
          <a:p>
            <a:pPr marL="0" indent="0" algn="ctr" rtl="0">
              <a:buNone/>
            </a:pPr>
            <a:endParaRPr lang="en-GB" dirty="0"/>
          </a:p>
          <a:p>
            <a:pPr marL="0" indent="0" algn="ctr" rtl="0">
              <a:buNone/>
            </a:pPr>
            <a:r>
              <a:rPr lang="en-GB" dirty="0" err="1">
                <a:solidFill>
                  <a:schemeClr val="accent4">
                    <a:lumMod val="75000"/>
                  </a:schemeClr>
                </a:solidFill>
              </a:rPr>
              <a:t>Chaggai</a:t>
            </a:r>
            <a:r>
              <a:rPr lang="en-GB" dirty="0">
                <a:solidFill>
                  <a:schemeClr val="accent4">
                    <a:lumMod val="75000"/>
                  </a:schemeClr>
                </a:solidFill>
              </a:rPr>
              <a:t> makes a ground breaking ceremony for the 2nd </a:t>
            </a:r>
            <a:r>
              <a:rPr lang="en-GB" dirty="0" err="1">
                <a:solidFill>
                  <a:schemeClr val="accent4">
                    <a:lumMod val="75000"/>
                  </a:schemeClr>
                </a:solidFill>
              </a:rPr>
              <a:t>Beit</a:t>
            </a:r>
            <a:r>
              <a:rPr lang="en-GB" dirty="0">
                <a:solidFill>
                  <a:schemeClr val="accent4">
                    <a:lumMod val="75000"/>
                  </a:schemeClr>
                </a:solidFill>
              </a:rPr>
              <a:t> </a:t>
            </a:r>
            <a:r>
              <a:rPr lang="en-GB" dirty="0" err="1">
                <a:solidFill>
                  <a:schemeClr val="accent4">
                    <a:lumMod val="75000"/>
                  </a:schemeClr>
                </a:solidFill>
              </a:rPr>
              <a:t>HaMikdash</a:t>
            </a:r>
            <a:r>
              <a:rPr lang="en-GB" dirty="0">
                <a:solidFill>
                  <a:schemeClr val="accent4">
                    <a:lumMod val="75000"/>
                  </a:schemeClr>
                </a:solidFill>
              </a:rPr>
              <a:t> specifically at this time of year.</a:t>
            </a:r>
            <a:endParaRPr lang="en-US" dirty="0">
              <a:solidFill>
                <a:schemeClr val="accent4">
                  <a:lumMod val="75000"/>
                </a:schemeClr>
              </a:solidFill>
            </a:endParaRPr>
          </a:p>
          <a:p>
            <a:endParaRPr lang="he-IL" dirty="0"/>
          </a:p>
        </p:txBody>
      </p:sp>
    </p:spTree>
    <p:extLst>
      <p:ext uri="{BB962C8B-B14F-4D97-AF65-F5344CB8AC3E}">
        <p14:creationId xmlns:p14="http://schemas.microsoft.com/office/powerpoint/2010/main" val="314060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2520280"/>
          </a:xfrm>
        </p:spPr>
        <p:txBody>
          <a:bodyPr>
            <a:prstTxWarp prst="textArchUp">
              <a:avLst/>
            </a:prstTxWarp>
            <a:normAutofit/>
          </a:bodyPr>
          <a:lstStyle/>
          <a:p>
            <a:pPr rtl="0"/>
            <a:r>
              <a:rPr lang="en-GB" sz="4800" b="1" dirty="0" smtClean="0">
                <a:solidFill>
                  <a:schemeClr val="accent6"/>
                </a:solidFill>
                <a:effectLst>
                  <a:outerShdw blurRad="38100" dist="38100" dir="2700000" algn="tl">
                    <a:srgbClr val="000000">
                      <a:alpha val="43137"/>
                    </a:srgbClr>
                  </a:outerShdw>
                </a:effectLst>
              </a:rPr>
              <a:t>Where is </a:t>
            </a:r>
            <a:r>
              <a:rPr lang="en-GB" sz="4800" b="1" dirty="0" err="1" smtClean="0">
                <a:solidFill>
                  <a:schemeClr val="accent6"/>
                </a:solidFill>
                <a:effectLst>
                  <a:outerShdw blurRad="38100" dist="38100" dir="2700000" algn="tl">
                    <a:srgbClr val="000000">
                      <a:alpha val="43137"/>
                    </a:srgbClr>
                  </a:outerShdw>
                </a:effectLst>
              </a:rPr>
              <a:t>Chanuka</a:t>
            </a:r>
            <a:r>
              <a:rPr lang="en-GB" sz="4800" b="1" dirty="0" smtClean="0">
                <a:solidFill>
                  <a:schemeClr val="accent6"/>
                </a:solidFill>
                <a:effectLst>
                  <a:outerShdw blurRad="38100" dist="38100" dir="2700000" algn="tl">
                    <a:srgbClr val="000000">
                      <a:alpha val="43137"/>
                    </a:srgbClr>
                  </a:outerShdw>
                </a:effectLst>
              </a:rPr>
              <a:t> in the </a:t>
            </a:r>
            <a:r>
              <a:rPr lang="en-GB" sz="4800" b="1" dirty="0" err="1" smtClean="0">
                <a:solidFill>
                  <a:schemeClr val="accent6"/>
                </a:solidFill>
                <a:effectLst>
                  <a:outerShdw blurRad="38100" dist="38100" dir="2700000" algn="tl">
                    <a:srgbClr val="000000">
                      <a:alpha val="43137"/>
                    </a:srgbClr>
                  </a:outerShdw>
                </a:effectLst>
              </a:rPr>
              <a:t>Tanach</a:t>
            </a:r>
            <a:r>
              <a:rPr lang="en-GB" sz="4800" b="1" dirty="0" smtClean="0">
                <a:solidFill>
                  <a:schemeClr val="accent6"/>
                </a:solidFill>
                <a:effectLst>
                  <a:outerShdw blurRad="38100" dist="38100" dir="2700000" algn="tl">
                    <a:srgbClr val="000000">
                      <a:alpha val="43137"/>
                    </a:srgbClr>
                  </a:outerShdw>
                </a:effectLst>
              </a:rPr>
              <a:t>?</a:t>
            </a:r>
            <a:endParaRPr lang="he-IL" sz="4800" b="1" dirty="0">
              <a:solidFill>
                <a:schemeClr val="accent6"/>
              </a:solidFill>
              <a:effectLst>
                <a:outerShdw blurRad="38100" dist="38100" dir="2700000" algn="tl">
                  <a:srgbClr val="000000">
                    <a:alpha val="43137"/>
                  </a:srgbClr>
                </a:outerShdw>
              </a:effectLst>
            </a:endParaRPr>
          </a:p>
        </p:txBody>
      </p:sp>
      <p:pic>
        <p:nvPicPr>
          <p:cNvPr id="2050" name="Picture 2" descr="C:\Users\Alexis\AppData\Local\Microsoft\Windows\Temporary Internet Files\Content.IE5\H2D34BT6\MC900441428[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766838"/>
            <a:ext cx="5904656"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12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1000" fill="hold"/>
                                        <p:tgtEl>
                                          <p:spTgt spid="2050"/>
                                        </p:tgtEl>
                                        <p:attrNameLst>
                                          <p:attrName>r</p:attrName>
                                        </p:attrNameLst>
                                      </p:cBhvr>
                                    </p:animRot>
                                  </p:childTnLst>
                                </p:cTn>
                              </p:par>
                              <p:par>
                                <p:cTn id="7" presetID="16" presetClass="entr" presetSubtype="37"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barn(outVertical)">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GB" b="1" dirty="0" smtClean="0">
                <a:solidFill>
                  <a:schemeClr val="accent6"/>
                </a:solidFill>
                <a:effectLst>
                  <a:outerShdw blurRad="38100" dist="38100" dir="2700000" algn="tl">
                    <a:srgbClr val="000000">
                      <a:alpha val="43137"/>
                    </a:srgbClr>
                  </a:outerShdw>
                </a:effectLst>
              </a:rPr>
              <a:t>Inspiration</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algn="l" rtl="0"/>
            <a:r>
              <a:rPr lang="en-GB" b="1" dirty="0" smtClean="0">
                <a:solidFill>
                  <a:schemeClr val="accent4"/>
                </a:solidFill>
              </a:rPr>
              <a:t>Ceremony in Kislev, but it will take 4 years to build the Temple. </a:t>
            </a:r>
          </a:p>
          <a:p>
            <a:pPr algn="l" rtl="0"/>
            <a:r>
              <a:rPr lang="en-GB" b="1" dirty="0" smtClean="0">
                <a:solidFill>
                  <a:schemeClr val="accent5"/>
                </a:solidFill>
              </a:rPr>
              <a:t>The ceremony wasn’t to start building but to inspire. </a:t>
            </a:r>
          </a:p>
          <a:p>
            <a:pPr algn="l" rtl="0"/>
            <a:r>
              <a:rPr lang="en-GB" b="1" dirty="0" smtClean="0">
                <a:solidFill>
                  <a:schemeClr val="accent3"/>
                </a:solidFill>
              </a:rPr>
              <a:t>The best time of year to tell people no matter how dark things are and things will get better is the time of year when the days are getting shorter. </a:t>
            </a:r>
          </a:p>
          <a:p>
            <a:pPr algn="l" rtl="0"/>
            <a:r>
              <a:rPr lang="en-GB" b="1" dirty="0" smtClean="0">
                <a:solidFill>
                  <a:schemeClr val="accent2"/>
                </a:solidFill>
              </a:rPr>
              <a:t>This date will be special because it becomes a time of hope. </a:t>
            </a:r>
            <a:endParaRPr lang="he-IL" b="1" dirty="0">
              <a:solidFill>
                <a:schemeClr val="accent2"/>
              </a:solidFill>
            </a:endParaRPr>
          </a:p>
        </p:txBody>
      </p:sp>
    </p:spTree>
    <p:extLst>
      <p:ext uri="{BB962C8B-B14F-4D97-AF65-F5344CB8AC3E}">
        <p14:creationId xmlns:p14="http://schemas.microsoft.com/office/powerpoint/2010/main" val="2716837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normAutofit/>
          </a:bodyPr>
          <a:lstStyle/>
          <a:p>
            <a:r>
              <a:rPr lang="en-GB" sz="4000" b="1" dirty="0" smtClean="0">
                <a:solidFill>
                  <a:schemeClr val="accent6"/>
                </a:solidFill>
                <a:effectLst>
                  <a:outerShdw blurRad="38100" dist="38100" dir="2700000" algn="tl">
                    <a:srgbClr val="000000">
                      <a:alpha val="43137"/>
                    </a:srgbClr>
                  </a:outerShdw>
                </a:effectLst>
              </a:rPr>
              <a:t>The Winter Solstice</a:t>
            </a:r>
            <a:endParaRPr lang="he-IL" sz="4000"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764704"/>
            <a:ext cx="8784976" cy="5361459"/>
          </a:xfrm>
        </p:spPr>
        <p:txBody>
          <a:bodyPr>
            <a:noAutofit/>
          </a:bodyPr>
          <a:lstStyle/>
          <a:p>
            <a:pPr algn="l" rtl="0"/>
            <a:r>
              <a:rPr lang="en-GB" sz="2800" dirty="0" smtClean="0">
                <a:solidFill>
                  <a:schemeClr val="accent2">
                    <a:lumMod val="75000"/>
                  </a:schemeClr>
                </a:solidFill>
              </a:rPr>
              <a:t>The winter solstice symbolises that even though it is the darkest time of year, there is light at the end of the tunnel.</a:t>
            </a:r>
            <a:endParaRPr lang="en-US" sz="2800" dirty="0" smtClean="0">
              <a:solidFill>
                <a:schemeClr val="accent2">
                  <a:lumMod val="75000"/>
                </a:schemeClr>
              </a:solidFill>
            </a:endParaRPr>
          </a:p>
          <a:p>
            <a:pPr algn="l" rtl="0"/>
            <a:r>
              <a:rPr lang="en-GB" sz="2800" dirty="0" smtClean="0">
                <a:solidFill>
                  <a:schemeClr val="accent6">
                    <a:lumMod val="75000"/>
                  </a:schemeClr>
                </a:solidFill>
              </a:rPr>
              <a:t>According to the Jewish calendar, the first month is always spring and so the winter solstice is after 9 or 10 months.</a:t>
            </a:r>
          </a:p>
          <a:p>
            <a:pPr algn="l" rtl="0"/>
            <a:r>
              <a:rPr lang="en-GB" sz="2800" dirty="0" smtClean="0">
                <a:solidFill>
                  <a:schemeClr val="accent2">
                    <a:lumMod val="75000"/>
                  </a:schemeClr>
                </a:solidFill>
              </a:rPr>
              <a:t>The last week of a month is the darkest – the moon is getting smaller and rises later.</a:t>
            </a:r>
            <a:endParaRPr lang="en-US" sz="2800" dirty="0" smtClean="0">
              <a:solidFill>
                <a:schemeClr val="accent2">
                  <a:lumMod val="75000"/>
                </a:schemeClr>
              </a:solidFill>
            </a:endParaRPr>
          </a:p>
          <a:p>
            <a:pPr algn="l" rtl="0"/>
            <a:r>
              <a:rPr lang="en-US" sz="2800" dirty="0" smtClean="0">
                <a:solidFill>
                  <a:schemeClr val="accent6">
                    <a:lumMod val="75000"/>
                  </a:schemeClr>
                </a:solidFill>
              </a:rPr>
              <a:t>The </a:t>
            </a:r>
            <a:r>
              <a:rPr lang="en-US" sz="2800" dirty="0">
                <a:solidFill>
                  <a:schemeClr val="accent6">
                    <a:lumMod val="75000"/>
                  </a:schemeClr>
                </a:solidFill>
              </a:rPr>
              <a:t>8 darkest days of the year in winter solstice will be the end of the 9</a:t>
            </a:r>
            <a:r>
              <a:rPr lang="en-US" sz="2800" baseline="30000" dirty="0">
                <a:solidFill>
                  <a:schemeClr val="accent6">
                    <a:lumMod val="75000"/>
                  </a:schemeClr>
                </a:solidFill>
              </a:rPr>
              <a:t>th</a:t>
            </a:r>
            <a:r>
              <a:rPr lang="en-US" sz="2800" dirty="0">
                <a:solidFill>
                  <a:schemeClr val="accent6">
                    <a:lumMod val="75000"/>
                  </a:schemeClr>
                </a:solidFill>
              </a:rPr>
              <a:t> month, </a:t>
            </a:r>
            <a:r>
              <a:rPr lang="en-US" sz="2800" dirty="0" err="1">
                <a:solidFill>
                  <a:schemeClr val="accent6">
                    <a:lumMod val="75000"/>
                  </a:schemeClr>
                </a:solidFill>
              </a:rPr>
              <a:t>ie</a:t>
            </a:r>
            <a:r>
              <a:rPr lang="en-US" sz="2800" dirty="0">
                <a:solidFill>
                  <a:schemeClr val="accent6">
                    <a:lumMod val="75000"/>
                  </a:schemeClr>
                </a:solidFill>
              </a:rPr>
              <a:t>. </a:t>
            </a:r>
            <a:r>
              <a:rPr lang="en-US" sz="2800" dirty="0" smtClean="0">
                <a:solidFill>
                  <a:schemeClr val="accent6">
                    <a:lumMod val="75000"/>
                  </a:schemeClr>
                </a:solidFill>
              </a:rPr>
              <a:t>the </a:t>
            </a:r>
            <a:r>
              <a:rPr lang="en-US" sz="2800" dirty="0">
                <a:solidFill>
                  <a:schemeClr val="accent6">
                    <a:lumMod val="75000"/>
                  </a:schemeClr>
                </a:solidFill>
              </a:rPr>
              <a:t>last week of Kislev. </a:t>
            </a:r>
            <a:endParaRPr lang="en-US" sz="2800" dirty="0" smtClean="0">
              <a:solidFill>
                <a:schemeClr val="accent6">
                  <a:lumMod val="75000"/>
                </a:schemeClr>
              </a:solidFill>
            </a:endParaRPr>
          </a:p>
          <a:p>
            <a:pPr algn="l" rtl="0"/>
            <a:r>
              <a:rPr lang="en-US" sz="2800" dirty="0" smtClean="0">
                <a:solidFill>
                  <a:schemeClr val="accent2">
                    <a:lumMod val="75000"/>
                  </a:schemeClr>
                </a:solidFill>
              </a:rPr>
              <a:t>We </a:t>
            </a:r>
            <a:r>
              <a:rPr lang="en-US" sz="2800" dirty="0">
                <a:solidFill>
                  <a:schemeClr val="accent2">
                    <a:lumMod val="75000"/>
                  </a:schemeClr>
                </a:solidFill>
              </a:rPr>
              <a:t>end up lighting candles at this time of year. </a:t>
            </a:r>
            <a:endParaRPr lang="en-US" sz="2800" dirty="0" smtClean="0">
              <a:solidFill>
                <a:schemeClr val="accent2">
                  <a:lumMod val="75000"/>
                </a:schemeClr>
              </a:solidFill>
            </a:endParaRPr>
          </a:p>
          <a:p>
            <a:pPr algn="l" rtl="0"/>
            <a:r>
              <a:rPr lang="en-US" sz="2800" dirty="0" smtClean="0">
                <a:solidFill>
                  <a:schemeClr val="accent6">
                    <a:lumMod val="75000"/>
                  </a:schemeClr>
                </a:solidFill>
              </a:rPr>
              <a:t>If </a:t>
            </a:r>
            <a:r>
              <a:rPr lang="en-US" sz="2800" dirty="0">
                <a:solidFill>
                  <a:schemeClr val="accent6">
                    <a:lumMod val="75000"/>
                  </a:schemeClr>
                </a:solidFill>
              </a:rPr>
              <a:t>I want to give a message of hope in a time of darkness, best time to do this is the darkest time of the year. </a:t>
            </a:r>
          </a:p>
        </p:txBody>
      </p:sp>
    </p:spTree>
    <p:extLst>
      <p:ext uri="{BB962C8B-B14F-4D97-AF65-F5344CB8AC3E}">
        <p14:creationId xmlns:p14="http://schemas.microsoft.com/office/powerpoint/2010/main" val="137175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GB" b="1" dirty="0" err="1" smtClean="0">
                <a:solidFill>
                  <a:schemeClr val="accent6"/>
                </a:solidFill>
                <a:effectLst>
                  <a:outerShdw blurRad="38100" dist="38100" dir="2700000" algn="tl">
                    <a:srgbClr val="000000">
                      <a:alpha val="43137"/>
                    </a:srgbClr>
                  </a:outerShdw>
                </a:effectLst>
              </a:rPr>
              <a:t>Megillat</a:t>
            </a:r>
            <a:r>
              <a:rPr lang="en-GB" b="1" dirty="0" smtClean="0">
                <a:solidFill>
                  <a:schemeClr val="accent6"/>
                </a:solidFill>
                <a:effectLst>
                  <a:outerShdw blurRad="38100" dist="38100" dir="2700000" algn="tl">
                    <a:srgbClr val="000000">
                      <a:alpha val="43137"/>
                    </a:srgbClr>
                  </a:outerShdw>
                </a:effectLst>
              </a:rPr>
              <a:t> </a:t>
            </a:r>
            <a:r>
              <a:rPr lang="en-GB" b="1" dirty="0" err="1" smtClean="0">
                <a:solidFill>
                  <a:schemeClr val="accent6"/>
                </a:solidFill>
                <a:effectLst>
                  <a:outerShdw blurRad="38100" dist="38100" dir="2700000" algn="tl">
                    <a:srgbClr val="000000">
                      <a:alpha val="43137"/>
                    </a:srgbClr>
                  </a:outerShdw>
                </a:effectLst>
              </a:rPr>
              <a:t>Taanit</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l" rtl="0"/>
            <a:r>
              <a:rPr lang="en-US" dirty="0" smtClean="0"/>
              <a:t>On 23</a:t>
            </a:r>
            <a:r>
              <a:rPr lang="en-US" baseline="30000" dirty="0" smtClean="0"/>
              <a:t>rd</a:t>
            </a:r>
            <a:r>
              <a:rPr lang="en-US" dirty="0" smtClean="0"/>
              <a:t> of </a:t>
            </a:r>
            <a:r>
              <a:rPr lang="en-US" dirty="0" err="1" smtClean="0"/>
              <a:t>Cheshvan</a:t>
            </a:r>
            <a:r>
              <a:rPr lang="en-US" dirty="0" smtClean="0"/>
              <a:t> they cleaned up the </a:t>
            </a:r>
            <a:r>
              <a:rPr lang="en-US" dirty="0" err="1" smtClean="0"/>
              <a:t>Beit</a:t>
            </a:r>
            <a:r>
              <a:rPr lang="en-US" dirty="0" smtClean="0"/>
              <a:t> </a:t>
            </a:r>
            <a:r>
              <a:rPr lang="en-US" dirty="0" err="1" smtClean="0"/>
              <a:t>Hamikdash</a:t>
            </a:r>
            <a:r>
              <a:rPr lang="en-US" dirty="0" smtClean="0"/>
              <a:t>.</a:t>
            </a:r>
          </a:p>
          <a:p>
            <a:pPr algn="l" rtl="0"/>
            <a:endParaRPr lang="en-US" dirty="0" smtClean="0"/>
          </a:p>
          <a:p>
            <a:pPr algn="l" rtl="0"/>
            <a:r>
              <a:rPr lang="en-US" dirty="0" smtClean="0"/>
              <a:t>This was a month before when we celebrate </a:t>
            </a:r>
            <a:r>
              <a:rPr lang="en-US" dirty="0" err="1" smtClean="0"/>
              <a:t>Chanuka</a:t>
            </a:r>
            <a:r>
              <a:rPr lang="en-US" dirty="0" smtClean="0"/>
              <a:t>. </a:t>
            </a:r>
            <a:endParaRPr lang="en-US" dirty="0"/>
          </a:p>
        </p:txBody>
      </p:sp>
    </p:spTree>
    <p:extLst>
      <p:ext uri="{BB962C8B-B14F-4D97-AF65-F5344CB8AC3E}">
        <p14:creationId xmlns:p14="http://schemas.microsoft.com/office/powerpoint/2010/main" val="376387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GB" b="1" dirty="0" smtClean="0">
                <a:solidFill>
                  <a:schemeClr val="accent6"/>
                </a:solidFill>
                <a:effectLst>
                  <a:outerShdw blurRad="38100" dist="38100" dir="2700000" algn="tl">
                    <a:srgbClr val="000000">
                      <a:alpha val="43137"/>
                    </a:srgbClr>
                  </a:outerShdw>
                </a:effectLst>
              </a:rPr>
              <a:t>Maccabees Book 1, Chapter 4</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340768"/>
            <a:ext cx="8435280" cy="5184576"/>
          </a:xfrm>
        </p:spPr>
        <p:txBody>
          <a:bodyPr>
            <a:normAutofit fontScale="55000" lnSpcReduction="20000"/>
          </a:bodyPr>
          <a:lstStyle/>
          <a:p>
            <a:pPr marL="0" indent="0" algn="l" rtl="0">
              <a:buNone/>
            </a:pPr>
            <a:r>
              <a:rPr lang="en-US" sz="4000" b="1" dirty="0" smtClean="0"/>
              <a:t>35</a:t>
            </a:r>
            <a:r>
              <a:rPr lang="en-US" sz="4000" dirty="0"/>
              <a:t> Now when </a:t>
            </a:r>
            <a:r>
              <a:rPr lang="en-US" sz="4000" dirty="0" err="1"/>
              <a:t>Lysias</a:t>
            </a:r>
            <a:r>
              <a:rPr lang="en-US" sz="4000" dirty="0"/>
              <a:t> saw his army put to flight, and the manliness of Judas' soldiers, and how they were ready either to live or die valiantly, he went into </a:t>
            </a:r>
            <a:r>
              <a:rPr lang="en-US" sz="4000" dirty="0" err="1"/>
              <a:t>Antiochia</a:t>
            </a:r>
            <a:r>
              <a:rPr lang="en-US" sz="4000" dirty="0"/>
              <a:t>, and gathered together a company of strangers, and having made his army greater than it was, he purposed to come again into Judea. </a:t>
            </a:r>
          </a:p>
          <a:p>
            <a:pPr marL="0" indent="0" algn="l" rtl="0">
              <a:buNone/>
            </a:pPr>
            <a:r>
              <a:rPr lang="en-US" sz="4000" b="1" dirty="0"/>
              <a:t>36</a:t>
            </a:r>
            <a:r>
              <a:rPr lang="en-US" sz="4000" dirty="0"/>
              <a:t> Then said Judas and his brethren, Behold, our enemies are discomfited: let us go up to cleanse and dedicate the sanctuary. </a:t>
            </a:r>
          </a:p>
          <a:p>
            <a:pPr marL="0" indent="0" algn="l" rtl="0">
              <a:buNone/>
            </a:pPr>
            <a:r>
              <a:rPr lang="en-US" sz="4000" b="1" dirty="0"/>
              <a:t>37</a:t>
            </a:r>
            <a:r>
              <a:rPr lang="en-US" sz="4000" dirty="0"/>
              <a:t> Upon this all the host assembled themselves together, and went up into mount </a:t>
            </a:r>
            <a:r>
              <a:rPr lang="en-US" sz="4000" dirty="0" err="1"/>
              <a:t>Sion</a:t>
            </a:r>
            <a:r>
              <a:rPr lang="en-US" sz="4000" dirty="0"/>
              <a:t>. </a:t>
            </a:r>
          </a:p>
          <a:p>
            <a:pPr marL="0" indent="0" algn="l" rtl="0">
              <a:buNone/>
            </a:pPr>
            <a:r>
              <a:rPr lang="en-US" sz="4000" b="1" dirty="0"/>
              <a:t>38</a:t>
            </a:r>
            <a:r>
              <a:rPr lang="en-US" sz="4000" dirty="0"/>
              <a:t> And when they saw the sanctuary desolate, and the altar profaned, and the gates burned up, and shrubs growing in the courts as in a forest, or in one of the mountains, yea, and the priests' chambers pulled down; </a:t>
            </a:r>
          </a:p>
          <a:p>
            <a:pPr marL="0" indent="0" algn="l" rtl="0">
              <a:buNone/>
            </a:pPr>
            <a:r>
              <a:rPr lang="en-US" sz="4000" b="1" dirty="0"/>
              <a:t>39</a:t>
            </a:r>
            <a:r>
              <a:rPr lang="en-US" sz="4000" dirty="0"/>
              <a:t> They rent their clothes, and made great lamentation, and cast ashes upon their heads, </a:t>
            </a:r>
          </a:p>
          <a:p>
            <a:pPr marL="0" indent="0" algn="l" rtl="0">
              <a:buNone/>
            </a:pPr>
            <a:r>
              <a:rPr lang="en-US" sz="4000" b="1" dirty="0"/>
              <a:t>40</a:t>
            </a:r>
            <a:r>
              <a:rPr lang="en-US" sz="4000" dirty="0"/>
              <a:t> And fell down flat to the ground upon their faces, and blew an alarm with the trumpets, and cried toward heaven. </a:t>
            </a:r>
          </a:p>
          <a:p>
            <a:pPr marL="0" indent="0" algn="l" rtl="0">
              <a:buNone/>
            </a:pPr>
            <a:endParaRPr lang="he-IL" dirty="0"/>
          </a:p>
        </p:txBody>
      </p:sp>
    </p:spTree>
    <p:extLst>
      <p:ext uri="{BB962C8B-B14F-4D97-AF65-F5344CB8AC3E}">
        <p14:creationId xmlns:p14="http://schemas.microsoft.com/office/powerpoint/2010/main" val="184898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accent6"/>
                </a:solidFill>
                <a:effectLst>
                  <a:outerShdw blurRad="38100" dist="38100" dir="2700000" algn="tl">
                    <a:srgbClr val="000000">
                      <a:alpha val="43137"/>
                    </a:srgbClr>
                  </a:outerShdw>
                </a:effectLst>
              </a:rPr>
              <a:t>Maccabees Book 1, Chapter 4</a:t>
            </a:r>
            <a:endParaRPr lang="he-IL" dirty="0"/>
          </a:p>
        </p:txBody>
      </p:sp>
      <p:sp>
        <p:nvSpPr>
          <p:cNvPr id="3" name="Content Placeholder 2"/>
          <p:cNvSpPr>
            <a:spLocks noGrp="1"/>
          </p:cNvSpPr>
          <p:nvPr>
            <p:ph idx="1"/>
          </p:nvPr>
        </p:nvSpPr>
        <p:spPr/>
        <p:txBody>
          <a:bodyPr>
            <a:normAutofit fontScale="70000" lnSpcReduction="20000"/>
          </a:bodyPr>
          <a:lstStyle/>
          <a:p>
            <a:pPr marL="0" indent="0" algn="l" rtl="0">
              <a:buNone/>
            </a:pPr>
            <a:r>
              <a:rPr lang="en-US" b="1" dirty="0"/>
              <a:t>41 Then Judas appointed certain men to fight against those that were in the fortress, until he had cleansed the sanctuary. </a:t>
            </a:r>
            <a:endParaRPr lang="en-US" dirty="0"/>
          </a:p>
          <a:p>
            <a:pPr marL="0" indent="0" algn="l" rtl="0">
              <a:buNone/>
            </a:pPr>
            <a:r>
              <a:rPr lang="en-US" b="1" dirty="0"/>
              <a:t>42 So he chose priests of blameless conversation, such as had pleasure in the law: </a:t>
            </a:r>
            <a:endParaRPr lang="en-US" dirty="0"/>
          </a:p>
          <a:p>
            <a:pPr marL="0" indent="0" algn="l" rtl="0">
              <a:buNone/>
            </a:pPr>
            <a:r>
              <a:rPr lang="en-US" b="1" dirty="0"/>
              <a:t>43 Who cleansed the sanctuary, and bare out the defiled stones into an unclean place. </a:t>
            </a:r>
            <a:endParaRPr lang="en-US" dirty="0"/>
          </a:p>
          <a:p>
            <a:pPr marL="0" indent="0" algn="l" rtl="0">
              <a:buNone/>
            </a:pPr>
            <a:r>
              <a:rPr lang="en-US" b="1" dirty="0"/>
              <a:t>44 And when as they consulted what to do with the altar of burnt offerings, which was profaned; </a:t>
            </a:r>
            <a:endParaRPr lang="en-US" dirty="0"/>
          </a:p>
          <a:p>
            <a:pPr marL="0" indent="0" algn="l" rtl="0">
              <a:buNone/>
            </a:pPr>
            <a:r>
              <a:rPr lang="en-US" b="1" dirty="0"/>
              <a:t>45</a:t>
            </a:r>
            <a:r>
              <a:rPr lang="en-US" dirty="0"/>
              <a:t> They thought it best to pull it down, lest it should be a reproach to them, because the heathen had defiled it: wherefore they pulled it down, </a:t>
            </a:r>
          </a:p>
          <a:p>
            <a:pPr marL="0" indent="0" algn="l" rtl="0">
              <a:buNone/>
            </a:pPr>
            <a:r>
              <a:rPr lang="en-US" b="1" dirty="0"/>
              <a:t>46</a:t>
            </a:r>
            <a:r>
              <a:rPr lang="en-US" dirty="0"/>
              <a:t> And laid up the stones in the mountain of the temple in a convenient place, until there should come a prophet to </a:t>
            </a:r>
            <a:r>
              <a:rPr lang="en-US" dirty="0" err="1"/>
              <a:t>shew</a:t>
            </a:r>
            <a:r>
              <a:rPr lang="en-US" dirty="0"/>
              <a:t> what should be done with them. </a:t>
            </a:r>
          </a:p>
          <a:p>
            <a:endParaRPr lang="he-IL" dirty="0"/>
          </a:p>
        </p:txBody>
      </p:sp>
    </p:spTree>
    <p:extLst>
      <p:ext uri="{BB962C8B-B14F-4D97-AF65-F5344CB8AC3E}">
        <p14:creationId xmlns:p14="http://schemas.microsoft.com/office/powerpoint/2010/main" val="389188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pPr rtl="0"/>
            <a:r>
              <a:rPr lang="en-GB" sz="3600" b="1" dirty="0" smtClean="0">
                <a:solidFill>
                  <a:schemeClr val="accent6"/>
                </a:solidFill>
                <a:effectLst>
                  <a:outerShdw blurRad="38100" dist="38100" dir="2700000" algn="tl">
                    <a:srgbClr val="000000">
                      <a:alpha val="43137"/>
                    </a:srgbClr>
                  </a:outerShdw>
                </a:effectLst>
              </a:rPr>
              <a:t>Maccabees Book 1, Chapter4</a:t>
            </a:r>
            <a:endParaRPr lang="he-IL" sz="3600"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980728"/>
            <a:ext cx="8568952" cy="5472608"/>
          </a:xfrm>
        </p:spPr>
        <p:txBody>
          <a:bodyPr>
            <a:noAutofit/>
          </a:bodyPr>
          <a:lstStyle/>
          <a:p>
            <a:pPr marL="0" indent="0" algn="l" rtl="0">
              <a:buNone/>
            </a:pPr>
            <a:r>
              <a:rPr lang="en-US" sz="2000" b="1" dirty="0"/>
              <a:t>47 Then they took whole stones according to the law, and built a new altar according to the former; </a:t>
            </a:r>
            <a:endParaRPr lang="en-US" sz="2000" dirty="0"/>
          </a:p>
          <a:p>
            <a:pPr marL="0" indent="0" algn="l" rtl="0">
              <a:buNone/>
            </a:pPr>
            <a:r>
              <a:rPr lang="en-US" sz="2000" b="1" dirty="0"/>
              <a:t>48 And made up the sanctuary, and the things that were within the temple, and hallowed the courts. </a:t>
            </a:r>
            <a:endParaRPr lang="en-US" sz="2000" dirty="0"/>
          </a:p>
          <a:p>
            <a:pPr marL="0" indent="0" algn="l" rtl="0">
              <a:buNone/>
            </a:pPr>
            <a:r>
              <a:rPr lang="en-US" sz="2000" b="1" dirty="0"/>
              <a:t>49 They made also new holy vessels, and into the temple they brought the candlestick, and the altar of burnt offerings, and of incense, and the table. </a:t>
            </a:r>
            <a:endParaRPr lang="en-US" sz="2000" dirty="0"/>
          </a:p>
          <a:p>
            <a:pPr marL="0" indent="0" algn="l" rtl="0">
              <a:buNone/>
            </a:pPr>
            <a:r>
              <a:rPr lang="en-US" sz="2000" b="1" dirty="0"/>
              <a:t>50 And upon the altar they burned incense, and the lamps that were upon the candlestick they lighted, that they might give light in the temple. </a:t>
            </a:r>
            <a:endParaRPr lang="en-US" sz="2000" dirty="0"/>
          </a:p>
          <a:p>
            <a:pPr marL="0" indent="0" algn="l" rtl="0">
              <a:buNone/>
            </a:pPr>
            <a:r>
              <a:rPr lang="en-US" sz="2000" b="1" dirty="0"/>
              <a:t>51</a:t>
            </a:r>
            <a:r>
              <a:rPr lang="en-US" sz="2000" dirty="0"/>
              <a:t> Furthermore they set the loaves upon the table, and spread out the veils, and finished all the works which they had begun to make. </a:t>
            </a:r>
          </a:p>
          <a:p>
            <a:pPr marL="0" indent="0" algn="l" rtl="0">
              <a:buNone/>
            </a:pPr>
            <a:r>
              <a:rPr lang="en-US" sz="2000" b="1" dirty="0"/>
              <a:t>52 Now on the five and twentieth day of the ninth month, which is called the month </a:t>
            </a:r>
            <a:r>
              <a:rPr lang="en-US" sz="2000" b="1" dirty="0" err="1"/>
              <a:t>Casleu</a:t>
            </a:r>
            <a:r>
              <a:rPr lang="en-US" sz="2000" b="1" dirty="0"/>
              <a:t>, in the hundred forty and eighth year, they rose up betimes in the morning, </a:t>
            </a:r>
            <a:endParaRPr lang="en-US" sz="2000" dirty="0"/>
          </a:p>
          <a:p>
            <a:pPr marL="0" indent="0" algn="l" rtl="0">
              <a:buNone/>
            </a:pPr>
            <a:r>
              <a:rPr lang="en-US" sz="2000" b="1" dirty="0"/>
              <a:t>53 And offered sacrifice according to the law upon the new altar of burnt offerings, which they had made. </a:t>
            </a:r>
            <a:endParaRPr lang="en-US" sz="2000" dirty="0"/>
          </a:p>
          <a:p>
            <a:pPr marL="0" indent="0" algn="l" rtl="0">
              <a:buNone/>
            </a:pPr>
            <a:r>
              <a:rPr lang="en-US" sz="2000" b="1" dirty="0"/>
              <a:t>54   At the same time and day the heathen had profaned it, even in that was it dedicated with songs, and </a:t>
            </a:r>
            <a:r>
              <a:rPr lang="en-US" sz="2000" b="1" dirty="0" err="1"/>
              <a:t>citherns</a:t>
            </a:r>
            <a:r>
              <a:rPr lang="en-US" sz="2000" b="1" dirty="0"/>
              <a:t>, and harps, and cymbals. </a:t>
            </a:r>
            <a:endParaRPr lang="en-US" sz="2000" dirty="0"/>
          </a:p>
          <a:p>
            <a:endParaRPr lang="he-IL" sz="1100" dirty="0"/>
          </a:p>
        </p:txBody>
      </p:sp>
    </p:spTree>
    <p:extLst>
      <p:ext uri="{BB962C8B-B14F-4D97-AF65-F5344CB8AC3E}">
        <p14:creationId xmlns:p14="http://schemas.microsoft.com/office/powerpoint/2010/main" val="4185893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1400"/>
            <a:ext cx="8229600" cy="1143000"/>
          </a:xfrm>
        </p:spPr>
        <p:txBody>
          <a:bodyPr>
            <a:normAutofit/>
          </a:bodyPr>
          <a:lstStyle/>
          <a:p>
            <a:r>
              <a:rPr lang="en-GB" sz="3600" b="1" dirty="0">
                <a:solidFill>
                  <a:schemeClr val="accent6"/>
                </a:solidFill>
                <a:effectLst>
                  <a:outerShdw blurRad="38100" dist="38100" dir="2700000" algn="tl">
                    <a:srgbClr val="000000">
                      <a:alpha val="43137"/>
                    </a:srgbClr>
                  </a:outerShdw>
                </a:effectLst>
              </a:rPr>
              <a:t>Maccabees Book 1, Chapter 4</a:t>
            </a:r>
            <a:endParaRPr lang="he-IL" sz="3600" dirty="0"/>
          </a:p>
        </p:txBody>
      </p:sp>
      <p:sp>
        <p:nvSpPr>
          <p:cNvPr id="3" name="Content Placeholder 2"/>
          <p:cNvSpPr>
            <a:spLocks noGrp="1"/>
          </p:cNvSpPr>
          <p:nvPr>
            <p:ph idx="1"/>
          </p:nvPr>
        </p:nvSpPr>
        <p:spPr>
          <a:xfrm>
            <a:off x="179512" y="764704"/>
            <a:ext cx="8784976" cy="5832648"/>
          </a:xfrm>
        </p:spPr>
        <p:txBody>
          <a:bodyPr>
            <a:noAutofit/>
          </a:bodyPr>
          <a:lstStyle/>
          <a:p>
            <a:pPr marL="0" indent="0" algn="l" rtl="0">
              <a:buNone/>
            </a:pPr>
            <a:r>
              <a:rPr lang="en-US" sz="2000" b="1" dirty="0"/>
              <a:t>55</a:t>
            </a:r>
            <a:r>
              <a:rPr lang="en-US" sz="2000" dirty="0"/>
              <a:t> Then all the people fell upon their faces, worshipping and praising the God of heaven, who had given them good success. </a:t>
            </a:r>
          </a:p>
          <a:p>
            <a:pPr marL="0" indent="0" algn="l" rtl="0">
              <a:buNone/>
            </a:pPr>
            <a:r>
              <a:rPr lang="en-US" sz="2000" b="1" dirty="0"/>
              <a:t>56</a:t>
            </a:r>
            <a:r>
              <a:rPr lang="en-US" sz="2000" dirty="0"/>
              <a:t> And so they kept the dedication of the altar eight days and offered burnt offerings with gladness, and sacrificed the sacrifice of deliverance and praise. </a:t>
            </a:r>
          </a:p>
          <a:p>
            <a:pPr marL="0" indent="0" algn="l" rtl="0">
              <a:buNone/>
            </a:pPr>
            <a:r>
              <a:rPr lang="en-US" sz="2000" b="1" dirty="0"/>
              <a:t>57</a:t>
            </a:r>
            <a:r>
              <a:rPr lang="en-US" sz="2000" dirty="0"/>
              <a:t> They decked also the forefront of the temple with crowns of gold, and with shields; and the gates and the chambers they renewed, and hanged doors upon them. </a:t>
            </a:r>
          </a:p>
          <a:p>
            <a:pPr marL="0" indent="0" algn="l" rtl="0">
              <a:buNone/>
            </a:pPr>
            <a:r>
              <a:rPr lang="en-US" sz="2000" b="1" dirty="0"/>
              <a:t>58</a:t>
            </a:r>
            <a:r>
              <a:rPr lang="en-US" sz="2000" dirty="0"/>
              <a:t> Thus was there very great gladness among the people, for that the reproach of the heathen was put away. </a:t>
            </a:r>
          </a:p>
          <a:p>
            <a:pPr marL="0" indent="0" algn="l" rtl="0">
              <a:buNone/>
            </a:pPr>
            <a:r>
              <a:rPr lang="en-US" sz="2000" b="1" dirty="0"/>
              <a:t>59</a:t>
            </a:r>
            <a:r>
              <a:rPr lang="en-US" sz="2000" dirty="0"/>
              <a:t> Moreover Judas and his brethren with the whole congregation of Israel ordained, that the days of the dedication of the altar should be kept in their season from year to year by the space of eight days, from the five and twentieth day of the month </a:t>
            </a:r>
            <a:r>
              <a:rPr lang="en-US" sz="2000" dirty="0" err="1"/>
              <a:t>Casleu</a:t>
            </a:r>
            <a:r>
              <a:rPr lang="en-US" sz="2000" dirty="0"/>
              <a:t>, with mirth and gladness. </a:t>
            </a:r>
          </a:p>
          <a:p>
            <a:pPr marL="0" indent="0" algn="l" rtl="0">
              <a:buNone/>
            </a:pPr>
            <a:r>
              <a:rPr lang="en-US" sz="2000" b="1" dirty="0"/>
              <a:t>60</a:t>
            </a:r>
            <a:r>
              <a:rPr lang="en-US" sz="2000" dirty="0"/>
              <a:t> At that time also they </a:t>
            </a:r>
            <a:r>
              <a:rPr lang="en-US" sz="2000" dirty="0" err="1"/>
              <a:t>builded</a:t>
            </a:r>
            <a:r>
              <a:rPr lang="en-US" sz="2000" dirty="0"/>
              <a:t> up the mount </a:t>
            </a:r>
            <a:r>
              <a:rPr lang="en-US" sz="2000" dirty="0" err="1"/>
              <a:t>Sion</a:t>
            </a:r>
            <a:r>
              <a:rPr lang="en-US" sz="2000" dirty="0"/>
              <a:t> with high walls and strong towers round about, lest the Gentiles should come and tread it down as they had done before. </a:t>
            </a:r>
          </a:p>
          <a:p>
            <a:pPr marL="0" indent="0" algn="l" rtl="0">
              <a:buNone/>
            </a:pPr>
            <a:r>
              <a:rPr lang="en-US" sz="2000" b="1" dirty="0"/>
              <a:t>61</a:t>
            </a:r>
            <a:r>
              <a:rPr lang="en-US" sz="2000" dirty="0"/>
              <a:t> And they set there a garrison to keep it, and fortified </a:t>
            </a:r>
            <a:r>
              <a:rPr lang="en-US" sz="2000" dirty="0" err="1"/>
              <a:t>Bethsura</a:t>
            </a:r>
            <a:r>
              <a:rPr lang="en-US" sz="2000" dirty="0"/>
              <a:t> to preserve it; that the people might have a </a:t>
            </a:r>
            <a:r>
              <a:rPr lang="en-US" sz="2000" dirty="0" err="1"/>
              <a:t>defence</a:t>
            </a:r>
            <a:r>
              <a:rPr lang="en-US" sz="2000" dirty="0"/>
              <a:t> against </a:t>
            </a:r>
            <a:r>
              <a:rPr lang="en-US" sz="2000" dirty="0" err="1"/>
              <a:t>Idumea</a:t>
            </a:r>
            <a:r>
              <a:rPr lang="en-US" sz="2000" dirty="0"/>
              <a:t>. </a:t>
            </a:r>
          </a:p>
          <a:p>
            <a:endParaRPr lang="he-IL" sz="2000" dirty="0"/>
          </a:p>
        </p:txBody>
      </p:sp>
    </p:spTree>
    <p:extLst>
      <p:ext uri="{BB962C8B-B14F-4D97-AF65-F5344CB8AC3E}">
        <p14:creationId xmlns:p14="http://schemas.microsoft.com/office/powerpoint/2010/main" val="129715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6"/>
                </a:solidFill>
                <a:effectLst>
                  <a:outerShdw blurRad="38100" dist="38100" dir="2700000" algn="tl">
                    <a:srgbClr val="000000">
                      <a:alpha val="43137"/>
                    </a:srgbClr>
                  </a:outerShdw>
                </a:effectLst>
              </a:rPr>
              <a:t>Why do we celebrate today?</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algn="l" rtl="0"/>
            <a:r>
              <a:rPr lang="en-US" dirty="0">
                <a:solidFill>
                  <a:schemeClr val="accent5">
                    <a:lumMod val="75000"/>
                  </a:schemeClr>
                </a:solidFill>
              </a:rPr>
              <a:t>The day is still </a:t>
            </a:r>
            <a:r>
              <a:rPr lang="en-US" dirty="0" smtClean="0">
                <a:solidFill>
                  <a:schemeClr val="accent5">
                    <a:lumMod val="75000"/>
                  </a:schemeClr>
                </a:solidFill>
              </a:rPr>
              <a:t>important </a:t>
            </a:r>
            <a:r>
              <a:rPr lang="en-US" dirty="0">
                <a:solidFill>
                  <a:schemeClr val="accent5">
                    <a:lumMod val="75000"/>
                  </a:schemeClr>
                </a:solidFill>
              </a:rPr>
              <a:t>even without the </a:t>
            </a:r>
            <a:r>
              <a:rPr lang="en-US" dirty="0" smtClean="0">
                <a:solidFill>
                  <a:schemeClr val="accent5">
                    <a:lumMod val="75000"/>
                  </a:schemeClr>
                </a:solidFill>
              </a:rPr>
              <a:t>B</a:t>
            </a:r>
            <a:r>
              <a:rPr lang="en-GB" dirty="0" err="1" smtClean="0">
                <a:solidFill>
                  <a:schemeClr val="accent5">
                    <a:lumMod val="75000"/>
                  </a:schemeClr>
                </a:solidFill>
              </a:rPr>
              <a:t>eit</a:t>
            </a:r>
            <a:r>
              <a:rPr lang="en-GB" dirty="0" smtClean="0">
                <a:solidFill>
                  <a:schemeClr val="accent5">
                    <a:lumMod val="75000"/>
                  </a:schemeClr>
                </a:solidFill>
              </a:rPr>
              <a:t> </a:t>
            </a:r>
            <a:r>
              <a:rPr lang="en-GB" dirty="0" err="1" smtClean="0">
                <a:solidFill>
                  <a:schemeClr val="accent5">
                    <a:lumMod val="75000"/>
                  </a:schemeClr>
                </a:solidFill>
              </a:rPr>
              <a:t>Hamikdash</a:t>
            </a:r>
            <a:r>
              <a:rPr lang="en-GB" dirty="0" smtClean="0">
                <a:solidFill>
                  <a:schemeClr val="accent5">
                    <a:lumMod val="75000"/>
                  </a:schemeClr>
                </a:solidFill>
              </a:rPr>
              <a:t>. The </a:t>
            </a:r>
            <a:r>
              <a:rPr lang="en-US" dirty="0" smtClean="0">
                <a:solidFill>
                  <a:schemeClr val="accent5">
                    <a:lumMod val="75000"/>
                  </a:schemeClr>
                </a:solidFill>
              </a:rPr>
              <a:t>message </a:t>
            </a:r>
            <a:r>
              <a:rPr lang="en-US" dirty="0">
                <a:solidFill>
                  <a:schemeClr val="accent5">
                    <a:lumMod val="75000"/>
                  </a:schemeClr>
                </a:solidFill>
              </a:rPr>
              <a:t>is still there – hope in the time of darkness. </a:t>
            </a:r>
            <a:endParaRPr lang="en-US" dirty="0" smtClean="0">
              <a:solidFill>
                <a:schemeClr val="accent5">
                  <a:lumMod val="75000"/>
                </a:schemeClr>
              </a:solidFill>
            </a:endParaRPr>
          </a:p>
          <a:p>
            <a:pPr algn="l" rtl="0"/>
            <a:r>
              <a:rPr lang="en-US" dirty="0" smtClean="0">
                <a:solidFill>
                  <a:schemeClr val="accent4">
                    <a:lumMod val="75000"/>
                  </a:schemeClr>
                </a:solidFill>
              </a:rPr>
              <a:t>We </a:t>
            </a:r>
            <a:r>
              <a:rPr lang="en-US" dirty="0">
                <a:solidFill>
                  <a:schemeClr val="accent4">
                    <a:lumMod val="75000"/>
                  </a:schemeClr>
                </a:solidFill>
              </a:rPr>
              <a:t>mark this idea at the darkest time of the year, what we call </a:t>
            </a:r>
            <a:r>
              <a:rPr lang="en-US" dirty="0" err="1">
                <a:solidFill>
                  <a:schemeClr val="accent4">
                    <a:lumMod val="75000"/>
                  </a:schemeClr>
                </a:solidFill>
              </a:rPr>
              <a:t>Chanuka</a:t>
            </a:r>
            <a:r>
              <a:rPr lang="en-US" dirty="0">
                <a:solidFill>
                  <a:schemeClr val="accent4">
                    <a:lumMod val="75000"/>
                  </a:schemeClr>
                </a:solidFill>
              </a:rPr>
              <a:t>.</a:t>
            </a:r>
          </a:p>
          <a:p>
            <a:pPr algn="l" rtl="0"/>
            <a:r>
              <a:rPr lang="en-US" dirty="0" smtClean="0">
                <a:solidFill>
                  <a:schemeClr val="accent3">
                    <a:lumMod val="75000"/>
                  </a:schemeClr>
                </a:solidFill>
              </a:rPr>
              <a:t>After a few years, the </a:t>
            </a:r>
            <a:r>
              <a:rPr lang="en-US" dirty="0" err="1" smtClean="0">
                <a:solidFill>
                  <a:schemeClr val="accent3">
                    <a:lumMod val="75000"/>
                  </a:schemeClr>
                </a:solidFill>
              </a:rPr>
              <a:t>Makkabim</a:t>
            </a:r>
            <a:r>
              <a:rPr lang="en-US" dirty="0" smtClean="0">
                <a:solidFill>
                  <a:schemeClr val="accent3">
                    <a:lumMod val="75000"/>
                  </a:schemeClr>
                </a:solidFill>
              </a:rPr>
              <a:t> became </a:t>
            </a:r>
            <a:r>
              <a:rPr lang="en-US" dirty="0" err="1" smtClean="0">
                <a:solidFill>
                  <a:schemeClr val="accent3">
                    <a:lumMod val="75000"/>
                  </a:schemeClr>
                </a:solidFill>
              </a:rPr>
              <a:t>tzdukim</a:t>
            </a:r>
            <a:r>
              <a:rPr lang="en-US" dirty="0" smtClean="0">
                <a:solidFill>
                  <a:schemeClr val="accent3">
                    <a:lumMod val="75000"/>
                  </a:schemeClr>
                </a:solidFill>
              </a:rPr>
              <a:t>. They didn’t </a:t>
            </a:r>
            <a:r>
              <a:rPr lang="en-US" dirty="0">
                <a:solidFill>
                  <a:schemeClr val="accent3">
                    <a:lumMod val="75000"/>
                  </a:schemeClr>
                </a:solidFill>
              </a:rPr>
              <a:t>internalize the message of </a:t>
            </a:r>
            <a:r>
              <a:rPr lang="en-US" dirty="0" err="1">
                <a:solidFill>
                  <a:schemeClr val="accent3">
                    <a:lumMod val="75000"/>
                  </a:schemeClr>
                </a:solidFill>
              </a:rPr>
              <a:t>Zecharya</a:t>
            </a:r>
            <a:r>
              <a:rPr lang="en-US" dirty="0" smtClean="0">
                <a:solidFill>
                  <a:schemeClr val="accent3">
                    <a:lumMod val="75000"/>
                  </a:schemeClr>
                </a:solidFill>
              </a:rPr>
              <a:t>.</a:t>
            </a:r>
          </a:p>
          <a:p>
            <a:pPr algn="l" rtl="0"/>
            <a:r>
              <a:rPr lang="en-US" dirty="0" smtClean="0">
                <a:solidFill>
                  <a:schemeClr val="accent2">
                    <a:lumMod val="75000"/>
                  </a:schemeClr>
                </a:solidFill>
              </a:rPr>
              <a:t>G-d </a:t>
            </a:r>
            <a:r>
              <a:rPr lang="en-US" dirty="0">
                <a:solidFill>
                  <a:schemeClr val="accent2">
                    <a:lumMod val="75000"/>
                  </a:schemeClr>
                </a:solidFill>
              </a:rPr>
              <a:t>gives signs </a:t>
            </a:r>
            <a:r>
              <a:rPr lang="en-US" dirty="0" smtClean="0">
                <a:solidFill>
                  <a:schemeClr val="accent2">
                    <a:lumMod val="75000"/>
                  </a:schemeClr>
                </a:solidFill>
              </a:rPr>
              <a:t>but we </a:t>
            </a:r>
            <a:r>
              <a:rPr lang="en-US" dirty="0">
                <a:solidFill>
                  <a:schemeClr val="accent2">
                    <a:lumMod val="75000"/>
                  </a:schemeClr>
                </a:solidFill>
              </a:rPr>
              <a:t>have to see them. </a:t>
            </a:r>
            <a:r>
              <a:rPr lang="en-US" dirty="0" smtClean="0">
                <a:solidFill>
                  <a:schemeClr val="accent2">
                    <a:lumMod val="75000"/>
                  </a:schemeClr>
                </a:solidFill>
              </a:rPr>
              <a:t> The miracle of the oil highlighted the miracle of the military victory.</a:t>
            </a:r>
            <a:endParaRPr lang="en-US" dirty="0">
              <a:solidFill>
                <a:schemeClr val="accent2">
                  <a:lumMod val="75000"/>
                </a:schemeClr>
              </a:solidFill>
            </a:endParaRPr>
          </a:p>
          <a:p>
            <a:pPr algn="l"/>
            <a:endParaRPr lang="he-IL" dirty="0"/>
          </a:p>
          <a:p>
            <a:pPr marL="0" indent="0" algn="l" rtl="0">
              <a:buNone/>
            </a:pPr>
            <a:endParaRPr lang="he-IL" dirty="0"/>
          </a:p>
        </p:txBody>
      </p:sp>
    </p:spTree>
    <p:extLst>
      <p:ext uri="{BB962C8B-B14F-4D97-AF65-F5344CB8AC3E}">
        <p14:creationId xmlns:p14="http://schemas.microsoft.com/office/powerpoint/2010/main" val="212939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419"/>
            <a:ext cx="8229600" cy="1143000"/>
          </a:xfrm>
        </p:spPr>
        <p:txBody>
          <a:bodyPr>
            <a:normAutofit/>
          </a:bodyPr>
          <a:lstStyle/>
          <a:p>
            <a:r>
              <a:rPr lang="en-GB" b="1" dirty="0" smtClean="0">
                <a:solidFill>
                  <a:schemeClr val="accent6"/>
                </a:solidFill>
                <a:effectLst>
                  <a:outerShdw blurRad="38100" dist="38100" dir="2700000" algn="tl">
                    <a:srgbClr val="000000">
                      <a:alpha val="43137"/>
                    </a:srgbClr>
                  </a:outerShdw>
                </a:effectLst>
              </a:rPr>
              <a:t>What was the miracle?</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340768"/>
            <a:ext cx="8640960" cy="5328592"/>
          </a:xfrm>
        </p:spPr>
        <p:txBody>
          <a:bodyPr>
            <a:noAutofit/>
          </a:bodyPr>
          <a:lstStyle/>
          <a:p>
            <a:pPr marL="0" indent="0">
              <a:buNone/>
            </a:pPr>
            <a:r>
              <a:rPr lang="he-IL" sz="2400" b="1" dirty="0" smtClean="0">
                <a:cs typeface="David" pitchFamily="34" charset="-79"/>
              </a:rPr>
              <a:t>מאי </a:t>
            </a:r>
            <a:r>
              <a:rPr lang="he-IL" sz="2400" b="1" dirty="0">
                <a:cs typeface="David" pitchFamily="34" charset="-79"/>
              </a:rPr>
              <a:t>חנוכה</a:t>
            </a:r>
            <a:r>
              <a:rPr lang="he-IL" sz="2400" dirty="0">
                <a:cs typeface="David" pitchFamily="34" charset="-79"/>
              </a:rPr>
              <a:t> דתנו רבנן</a:t>
            </a:r>
            <a:r>
              <a:rPr lang="en-US" sz="2400" dirty="0">
                <a:cs typeface="David" pitchFamily="34" charset="-79"/>
              </a:rPr>
              <a:t>:</a:t>
            </a:r>
            <a:r>
              <a:rPr lang="he-IL" sz="2400" dirty="0">
                <a:cs typeface="David" pitchFamily="34" charset="-79"/>
              </a:rPr>
              <a:t> בכ"ה בכסליו יומי דחנוכה תמניא אינון</a:t>
            </a:r>
            <a:r>
              <a:rPr lang="en-US" sz="2400" dirty="0">
                <a:cs typeface="David" pitchFamily="34" charset="-79"/>
              </a:rPr>
              <a:t>;</a:t>
            </a:r>
            <a:r>
              <a:rPr lang="he-IL" sz="2400" dirty="0">
                <a:cs typeface="David" pitchFamily="34" charset="-79"/>
              </a:rPr>
              <a:t> דלא למספד בהון ודלא להתענות בהון</a:t>
            </a:r>
            <a:r>
              <a:rPr lang="en-US" sz="2400" dirty="0">
                <a:cs typeface="David" pitchFamily="34" charset="-79"/>
              </a:rPr>
              <a:t>.  </a:t>
            </a:r>
            <a:r>
              <a:rPr lang="he-IL" sz="2400" dirty="0">
                <a:cs typeface="David" pitchFamily="34" charset="-79"/>
              </a:rPr>
              <a:t>שכשנכנסו יוונים להיכל טמאו כל השמנים שבהיכל</a:t>
            </a:r>
            <a:r>
              <a:rPr lang="en-US" sz="2400" dirty="0">
                <a:cs typeface="David" pitchFamily="34" charset="-79"/>
              </a:rPr>
              <a:t>,</a:t>
            </a:r>
            <a:r>
              <a:rPr lang="he-IL" sz="2400" dirty="0">
                <a:cs typeface="David" pitchFamily="34" charset="-79"/>
              </a:rPr>
              <a:t> וכשגברה מלכות בית חשמונאי ונצחום </a:t>
            </a:r>
            <a:r>
              <a:rPr lang="en-US" sz="2400" dirty="0">
                <a:cs typeface="David" pitchFamily="34" charset="-79"/>
              </a:rPr>
              <a:t>-</a:t>
            </a:r>
            <a:r>
              <a:rPr lang="he-IL" sz="2400" dirty="0">
                <a:cs typeface="David" pitchFamily="34" charset="-79"/>
              </a:rPr>
              <a:t>בדקו ולא מצאו </a:t>
            </a:r>
            <a:r>
              <a:rPr lang="he-IL" sz="2400" b="1" dirty="0">
                <a:cs typeface="David" pitchFamily="34" charset="-79"/>
              </a:rPr>
              <a:t>אלא פך אחד של שמן</a:t>
            </a:r>
            <a:r>
              <a:rPr lang="en-US" sz="2400" b="1" dirty="0">
                <a:cs typeface="David" pitchFamily="34" charset="-79"/>
              </a:rPr>
              <a:t>,</a:t>
            </a:r>
            <a:r>
              <a:rPr lang="he-IL" sz="2400" dirty="0">
                <a:cs typeface="David" pitchFamily="34" charset="-79"/>
              </a:rPr>
              <a:t> שהיה מונח בחותמו של כהן גדול</a:t>
            </a:r>
            <a:r>
              <a:rPr lang="en-US" sz="2400" dirty="0">
                <a:cs typeface="David" pitchFamily="34" charset="-79"/>
              </a:rPr>
              <a:t>.</a:t>
            </a:r>
            <a:r>
              <a:rPr lang="he-IL" sz="2400" dirty="0">
                <a:cs typeface="David" pitchFamily="34" charset="-79"/>
              </a:rPr>
              <a:t> ולא היה בו אלא להדליק יום אחד </a:t>
            </a:r>
            <a:r>
              <a:rPr lang="en-US" sz="2400" dirty="0">
                <a:cs typeface="David" pitchFamily="34" charset="-79"/>
              </a:rPr>
              <a:t>-</a:t>
            </a:r>
            <a:r>
              <a:rPr lang="he-IL" sz="2400" dirty="0">
                <a:cs typeface="David" pitchFamily="34" charset="-79"/>
              </a:rPr>
              <a:t>נעשה בו נס</a:t>
            </a:r>
            <a:r>
              <a:rPr lang="en-US" sz="2400" dirty="0">
                <a:cs typeface="David" pitchFamily="34" charset="-79"/>
              </a:rPr>
              <a:t>,</a:t>
            </a:r>
            <a:r>
              <a:rPr lang="he-IL" sz="2400" dirty="0">
                <a:cs typeface="David" pitchFamily="34" charset="-79"/>
              </a:rPr>
              <a:t> והדליקו </a:t>
            </a:r>
            <a:r>
              <a:rPr lang="he-IL" sz="2400" b="1" dirty="0">
                <a:cs typeface="David" pitchFamily="34" charset="-79"/>
              </a:rPr>
              <a:t>ממנו</a:t>
            </a:r>
            <a:r>
              <a:rPr lang="he-IL" sz="2400" dirty="0">
                <a:cs typeface="David" pitchFamily="34" charset="-79"/>
              </a:rPr>
              <a:t> שמונה ימים</a:t>
            </a:r>
            <a:r>
              <a:rPr lang="en-US" sz="2400" dirty="0">
                <a:cs typeface="David" pitchFamily="34" charset="-79"/>
              </a:rPr>
              <a:t>!</a:t>
            </a:r>
            <a:r>
              <a:rPr lang="he-IL" sz="2400" dirty="0">
                <a:cs typeface="David" pitchFamily="34" charset="-79"/>
              </a:rPr>
              <a:t> לשנה אחרת </a:t>
            </a:r>
            <a:r>
              <a:rPr lang="en-US" sz="2400" dirty="0">
                <a:cs typeface="David" pitchFamily="34" charset="-79"/>
              </a:rPr>
              <a:t>–</a:t>
            </a:r>
            <a:r>
              <a:rPr lang="he-IL" sz="2400" dirty="0">
                <a:cs typeface="David" pitchFamily="34" charset="-79"/>
              </a:rPr>
              <a:t>קבעום</a:t>
            </a:r>
            <a:r>
              <a:rPr lang="en-US" sz="2400" dirty="0">
                <a:cs typeface="David" pitchFamily="34" charset="-79"/>
              </a:rPr>
              <a:t>,</a:t>
            </a:r>
            <a:r>
              <a:rPr lang="he-IL" sz="2400" dirty="0">
                <a:cs typeface="David" pitchFamily="34" charset="-79"/>
              </a:rPr>
              <a:t> ועשאום ימים טובים בהלל והודאה</a:t>
            </a:r>
            <a:r>
              <a:rPr lang="en-US" sz="2400" dirty="0" smtClean="0">
                <a:cs typeface="David" pitchFamily="34" charset="-79"/>
              </a:rPr>
              <a:t>.</a:t>
            </a:r>
            <a:endParaRPr lang="he-IL" sz="2400" dirty="0" smtClean="0">
              <a:cs typeface="David" pitchFamily="34" charset="-79"/>
            </a:endParaRPr>
          </a:p>
          <a:p>
            <a:pPr marL="0" indent="0" algn="ctr" rtl="0">
              <a:buNone/>
            </a:pPr>
            <a:r>
              <a:rPr lang="en-GB" sz="2400" dirty="0" smtClean="0">
                <a:solidFill>
                  <a:schemeClr val="accent5">
                    <a:lumMod val="75000"/>
                  </a:schemeClr>
                </a:solidFill>
                <a:cs typeface="David" pitchFamily="34" charset="-79"/>
              </a:rPr>
              <a:t>The miracle was that the same </a:t>
            </a:r>
            <a:r>
              <a:rPr lang="he-IL" sz="2400" dirty="0" smtClean="0">
                <a:solidFill>
                  <a:schemeClr val="accent5">
                    <a:lumMod val="75000"/>
                  </a:schemeClr>
                </a:solidFill>
                <a:cs typeface="David" pitchFamily="34" charset="-79"/>
              </a:rPr>
              <a:t>פך</a:t>
            </a:r>
            <a:r>
              <a:rPr lang="en-GB" sz="2400" dirty="0" smtClean="0">
                <a:solidFill>
                  <a:schemeClr val="accent5">
                    <a:lumMod val="75000"/>
                  </a:schemeClr>
                </a:solidFill>
                <a:cs typeface="David" pitchFamily="34" charset="-79"/>
              </a:rPr>
              <a:t> refilled itself every day, just like with Elisha.</a:t>
            </a:r>
          </a:p>
          <a:p>
            <a:pPr marL="0" indent="0" algn="ctr" rtl="0">
              <a:buNone/>
            </a:pPr>
            <a:r>
              <a:rPr lang="en-US" sz="2400" dirty="0">
                <a:solidFill>
                  <a:schemeClr val="accent4">
                    <a:lumMod val="75000"/>
                  </a:schemeClr>
                </a:solidFill>
              </a:rPr>
              <a:t>The menorah is a sign that the military victory came from </a:t>
            </a:r>
            <a:r>
              <a:rPr lang="en-US" sz="2400" dirty="0" smtClean="0">
                <a:solidFill>
                  <a:schemeClr val="accent4">
                    <a:lumMod val="75000"/>
                  </a:schemeClr>
                </a:solidFill>
              </a:rPr>
              <a:t>G-d</a:t>
            </a:r>
            <a:r>
              <a:rPr lang="en-US" sz="2400" dirty="0">
                <a:solidFill>
                  <a:schemeClr val="accent4">
                    <a:lumMod val="75000"/>
                  </a:schemeClr>
                </a:solidFill>
              </a:rPr>
              <a:t>. </a:t>
            </a:r>
            <a:endParaRPr lang="en-US" sz="2400" dirty="0" smtClean="0">
              <a:solidFill>
                <a:schemeClr val="accent4">
                  <a:lumMod val="75000"/>
                </a:schemeClr>
              </a:solidFill>
            </a:endParaRPr>
          </a:p>
          <a:p>
            <a:pPr marL="0" indent="0" algn="ctr" rtl="0">
              <a:buNone/>
            </a:pPr>
            <a:r>
              <a:rPr lang="en-US" sz="2400" dirty="0" smtClean="0">
                <a:solidFill>
                  <a:schemeClr val="accent2">
                    <a:lumMod val="75000"/>
                  </a:schemeClr>
                </a:solidFill>
              </a:rPr>
              <a:t>They </a:t>
            </a:r>
            <a:r>
              <a:rPr lang="en-US" sz="2400" dirty="0">
                <a:solidFill>
                  <a:schemeClr val="accent2">
                    <a:lumMod val="75000"/>
                  </a:schemeClr>
                </a:solidFill>
              </a:rPr>
              <a:t>took the </a:t>
            </a:r>
            <a:r>
              <a:rPr lang="en-US" sz="2400" dirty="0" err="1">
                <a:solidFill>
                  <a:schemeClr val="accent2">
                    <a:lumMod val="75000"/>
                  </a:schemeClr>
                </a:solidFill>
              </a:rPr>
              <a:t>nevua</a:t>
            </a:r>
            <a:r>
              <a:rPr lang="en-US" sz="2400" dirty="0">
                <a:solidFill>
                  <a:schemeClr val="accent2">
                    <a:lumMod val="75000"/>
                  </a:schemeClr>
                </a:solidFill>
              </a:rPr>
              <a:t> of </a:t>
            </a:r>
            <a:r>
              <a:rPr lang="en-US" sz="2400" dirty="0" err="1" smtClean="0">
                <a:solidFill>
                  <a:schemeClr val="accent2">
                    <a:lumMod val="75000"/>
                  </a:schemeClr>
                </a:solidFill>
              </a:rPr>
              <a:t>Chaggai</a:t>
            </a:r>
            <a:r>
              <a:rPr lang="en-US" sz="2400" dirty="0" smtClean="0">
                <a:solidFill>
                  <a:schemeClr val="accent2">
                    <a:lumMod val="75000"/>
                  </a:schemeClr>
                </a:solidFill>
              </a:rPr>
              <a:t> in thanking G-d </a:t>
            </a:r>
            <a:r>
              <a:rPr lang="en-US" sz="2400" dirty="0">
                <a:solidFill>
                  <a:schemeClr val="accent2">
                    <a:lumMod val="75000"/>
                  </a:schemeClr>
                </a:solidFill>
              </a:rPr>
              <a:t>for </a:t>
            </a:r>
            <a:r>
              <a:rPr lang="en-US" sz="2400" dirty="0" smtClean="0">
                <a:solidFill>
                  <a:schemeClr val="accent2">
                    <a:lumMod val="75000"/>
                  </a:schemeClr>
                </a:solidFill>
              </a:rPr>
              <a:t>their return </a:t>
            </a:r>
            <a:r>
              <a:rPr lang="en-US" sz="2400" dirty="0">
                <a:solidFill>
                  <a:schemeClr val="accent2">
                    <a:lumMod val="75000"/>
                  </a:schemeClr>
                </a:solidFill>
              </a:rPr>
              <a:t>to prosperity but </a:t>
            </a:r>
            <a:r>
              <a:rPr lang="en-US" sz="2400" dirty="0" smtClean="0">
                <a:solidFill>
                  <a:schemeClr val="accent2">
                    <a:lumMod val="75000"/>
                  </a:schemeClr>
                </a:solidFill>
              </a:rPr>
              <a:t>G-d </a:t>
            </a:r>
            <a:r>
              <a:rPr lang="en-US" sz="2400" dirty="0">
                <a:solidFill>
                  <a:schemeClr val="accent2">
                    <a:lumMod val="75000"/>
                  </a:schemeClr>
                </a:solidFill>
              </a:rPr>
              <a:t>is reminding them to take the message of </a:t>
            </a:r>
            <a:r>
              <a:rPr lang="en-US" sz="2400" dirty="0" err="1">
                <a:solidFill>
                  <a:schemeClr val="accent2">
                    <a:lumMod val="75000"/>
                  </a:schemeClr>
                </a:solidFill>
              </a:rPr>
              <a:t>Zecharya</a:t>
            </a:r>
            <a:r>
              <a:rPr lang="en-US" sz="2400" dirty="0">
                <a:solidFill>
                  <a:schemeClr val="accent2">
                    <a:lumMod val="75000"/>
                  </a:schemeClr>
                </a:solidFill>
              </a:rPr>
              <a:t>, that we have to work on the spiritual. </a:t>
            </a:r>
            <a:endParaRPr lang="en-US" sz="2400" dirty="0" smtClean="0">
              <a:solidFill>
                <a:schemeClr val="accent2">
                  <a:lumMod val="75000"/>
                </a:schemeClr>
              </a:solidFill>
            </a:endParaRPr>
          </a:p>
          <a:p>
            <a:pPr marL="0" indent="0" algn="ctr" rtl="0">
              <a:buNone/>
            </a:pPr>
            <a:r>
              <a:rPr lang="en-US" sz="2400" dirty="0" smtClean="0">
                <a:solidFill>
                  <a:schemeClr val="accent6">
                    <a:lumMod val="75000"/>
                  </a:schemeClr>
                </a:solidFill>
              </a:rPr>
              <a:t>It’s </a:t>
            </a:r>
            <a:r>
              <a:rPr lang="en-US" sz="2400" dirty="0">
                <a:solidFill>
                  <a:schemeClr val="accent6">
                    <a:lumMod val="75000"/>
                  </a:schemeClr>
                </a:solidFill>
              </a:rPr>
              <a:t>not </a:t>
            </a:r>
            <a:r>
              <a:rPr lang="en-US" sz="2400" b="1" dirty="0">
                <a:solidFill>
                  <a:schemeClr val="accent6">
                    <a:lumMod val="75000"/>
                  </a:schemeClr>
                </a:solidFill>
              </a:rPr>
              <a:t>just</a:t>
            </a:r>
            <a:r>
              <a:rPr lang="en-US" sz="2400" dirty="0">
                <a:solidFill>
                  <a:schemeClr val="accent6">
                    <a:lumMod val="75000"/>
                  </a:schemeClr>
                </a:solidFill>
              </a:rPr>
              <a:t> </a:t>
            </a:r>
            <a:r>
              <a:rPr lang="en-GB" sz="2400" dirty="0" smtClean="0">
                <a:solidFill>
                  <a:schemeClr val="accent6">
                    <a:lumMod val="75000"/>
                  </a:schemeClr>
                </a:solidFill>
              </a:rPr>
              <a:t>‘</a:t>
            </a:r>
            <a:r>
              <a:rPr lang="en-US" sz="2400" dirty="0" err="1" smtClean="0">
                <a:solidFill>
                  <a:schemeClr val="accent6">
                    <a:lumMod val="75000"/>
                  </a:schemeClr>
                </a:solidFill>
              </a:rPr>
              <a:t>chayil</a:t>
            </a:r>
            <a:r>
              <a:rPr lang="en-US" sz="2400" dirty="0" smtClean="0">
                <a:solidFill>
                  <a:schemeClr val="accent6">
                    <a:lumMod val="75000"/>
                  </a:schemeClr>
                </a:solidFill>
              </a:rPr>
              <a:t>’ </a:t>
            </a:r>
            <a:r>
              <a:rPr lang="en-US" sz="2400" dirty="0">
                <a:solidFill>
                  <a:schemeClr val="accent6">
                    <a:lumMod val="75000"/>
                  </a:schemeClr>
                </a:solidFill>
              </a:rPr>
              <a:t>and </a:t>
            </a:r>
            <a:r>
              <a:rPr lang="en-US" sz="2400" dirty="0" smtClean="0">
                <a:solidFill>
                  <a:schemeClr val="accent6">
                    <a:lumMod val="75000"/>
                  </a:schemeClr>
                </a:solidFill>
              </a:rPr>
              <a:t>‘</a:t>
            </a:r>
            <a:r>
              <a:rPr lang="en-US" sz="2400" dirty="0" err="1" smtClean="0">
                <a:solidFill>
                  <a:schemeClr val="accent6">
                    <a:lumMod val="75000"/>
                  </a:schemeClr>
                </a:solidFill>
              </a:rPr>
              <a:t>koach</a:t>
            </a:r>
            <a:r>
              <a:rPr lang="en-US" sz="2400" dirty="0" smtClean="0">
                <a:solidFill>
                  <a:schemeClr val="accent6">
                    <a:lumMod val="75000"/>
                  </a:schemeClr>
                </a:solidFill>
              </a:rPr>
              <a:t>’, </a:t>
            </a:r>
            <a:r>
              <a:rPr lang="en-US" sz="2400" dirty="0">
                <a:solidFill>
                  <a:schemeClr val="accent6">
                    <a:lumMod val="75000"/>
                  </a:schemeClr>
                </a:solidFill>
              </a:rPr>
              <a:t>but </a:t>
            </a:r>
            <a:r>
              <a:rPr lang="en-US" sz="2400" b="1" dirty="0">
                <a:solidFill>
                  <a:schemeClr val="accent6">
                    <a:lumMod val="75000"/>
                  </a:schemeClr>
                </a:solidFill>
              </a:rPr>
              <a:t>also</a:t>
            </a:r>
            <a:r>
              <a:rPr lang="en-US" sz="2400" dirty="0">
                <a:solidFill>
                  <a:schemeClr val="accent6">
                    <a:lumMod val="75000"/>
                  </a:schemeClr>
                </a:solidFill>
              </a:rPr>
              <a:t> about </a:t>
            </a:r>
            <a:r>
              <a:rPr lang="en-US" sz="2400" dirty="0" smtClean="0">
                <a:solidFill>
                  <a:schemeClr val="accent6">
                    <a:lumMod val="75000"/>
                  </a:schemeClr>
                </a:solidFill>
              </a:rPr>
              <a:t>‘</a:t>
            </a:r>
            <a:r>
              <a:rPr lang="en-US" sz="2400" dirty="0" err="1" smtClean="0">
                <a:solidFill>
                  <a:schemeClr val="accent6">
                    <a:lumMod val="75000"/>
                  </a:schemeClr>
                </a:solidFill>
              </a:rPr>
              <a:t>ruach</a:t>
            </a:r>
            <a:r>
              <a:rPr lang="en-US" sz="2400" dirty="0" smtClean="0">
                <a:solidFill>
                  <a:schemeClr val="accent6">
                    <a:lumMod val="75000"/>
                  </a:schemeClr>
                </a:solidFill>
              </a:rPr>
              <a:t>’.</a:t>
            </a:r>
            <a:endParaRPr lang="en-US" sz="2400" dirty="0">
              <a:solidFill>
                <a:schemeClr val="accent6">
                  <a:lumMod val="75000"/>
                </a:schemeClr>
              </a:solidFill>
            </a:endParaRPr>
          </a:p>
        </p:txBody>
      </p:sp>
    </p:spTree>
    <p:extLst>
      <p:ext uri="{BB962C8B-B14F-4D97-AF65-F5344CB8AC3E}">
        <p14:creationId xmlns:p14="http://schemas.microsoft.com/office/powerpoint/2010/main" val="49219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solidFill>
                  <a:schemeClr val="accent6"/>
                </a:solidFill>
                <a:effectLst>
                  <a:outerShdw blurRad="38100" dist="38100" dir="2700000" algn="tl">
                    <a:srgbClr val="000000">
                      <a:alpha val="43137"/>
                    </a:srgbClr>
                  </a:outerShdw>
                </a:effectLst>
              </a:rPr>
              <a:t>חגי פרק ב</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196752"/>
            <a:ext cx="8784976" cy="5400600"/>
          </a:xfrm>
        </p:spPr>
        <p:txBody>
          <a:bodyPr>
            <a:normAutofit fontScale="92500" lnSpcReduction="10000"/>
          </a:bodyPr>
          <a:lstStyle/>
          <a:p>
            <a:pPr marL="0" indent="0">
              <a:buNone/>
            </a:pPr>
            <a:r>
              <a:rPr lang="he-IL" b="1" dirty="0">
                <a:latin typeface="David" pitchFamily="34" charset="-79"/>
                <a:cs typeface="David" pitchFamily="34" charset="-79"/>
              </a:rPr>
              <a:t>י</a:t>
            </a:r>
            <a:r>
              <a:rPr lang="he-IL" dirty="0">
                <a:latin typeface="David" pitchFamily="34" charset="-79"/>
                <a:cs typeface="David" pitchFamily="34" charset="-79"/>
              </a:rPr>
              <a:t> </a:t>
            </a:r>
            <a:r>
              <a:rPr lang="he-IL" b="1" dirty="0">
                <a:solidFill>
                  <a:schemeClr val="accent5"/>
                </a:solidFill>
                <a:latin typeface="David" pitchFamily="34" charset="-79"/>
                <a:cs typeface="David" pitchFamily="34" charset="-79"/>
              </a:rPr>
              <a:t>בְּעֶשְׂרִים וְאַרְבָּעָה לַתְּשִׁיעִי </a:t>
            </a:r>
            <a:r>
              <a:rPr lang="he-IL" dirty="0">
                <a:latin typeface="David" pitchFamily="34" charset="-79"/>
                <a:cs typeface="David" pitchFamily="34" charset="-79"/>
              </a:rPr>
              <a:t>בִּשְׁנַת שְׁתַּיִם לְדָרְיָוֶשׁ הָיָה דְּבַר-יְהוָה אֶל-חַגַּי הַנָּבִיא לֵאמֹר. </a:t>
            </a:r>
            <a:endParaRPr lang="en-US" dirty="0">
              <a:latin typeface="David" pitchFamily="34" charset="-79"/>
              <a:cs typeface="David" pitchFamily="34" charset="-79"/>
            </a:endParaRPr>
          </a:p>
          <a:p>
            <a:pPr marL="0" indent="0">
              <a:buNone/>
            </a:pPr>
            <a:r>
              <a:rPr lang="he-IL" b="1" dirty="0" smtClean="0">
                <a:latin typeface="David" pitchFamily="34" charset="-79"/>
                <a:cs typeface="David" pitchFamily="34" charset="-79"/>
              </a:rPr>
              <a:t>...</a:t>
            </a:r>
          </a:p>
          <a:p>
            <a:pPr marL="0" indent="0">
              <a:buNone/>
            </a:pPr>
            <a:r>
              <a:rPr lang="he-IL" b="1" dirty="0" smtClean="0">
                <a:latin typeface="David" pitchFamily="34" charset="-79"/>
                <a:cs typeface="David" pitchFamily="34" charset="-79"/>
              </a:rPr>
              <a:t>טו</a:t>
            </a:r>
            <a:r>
              <a:rPr lang="he-IL" dirty="0" smtClean="0">
                <a:latin typeface="David" pitchFamily="34" charset="-79"/>
                <a:cs typeface="David" pitchFamily="34" charset="-79"/>
              </a:rPr>
              <a:t> </a:t>
            </a:r>
            <a:r>
              <a:rPr lang="he-IL" dirty="0">
                <a:latin typeface="David" pitchFamily="34" charset="-79"/>
                <a:cs typeface="David" pitchFamily="34" charset="-79"/>
              </a:rPr>
              <a:t>וְעַתָּה </a:t>
            </a:r>
            <a:r>
              <a:rPr lang="he-IL" b="1" dirty="0">
                <a:solidFill>
                  <a:schemeClr val="accent2"/>
                </a:solidFill>
                <a:latin typeface="David" pitchFamily="34" charset="-79"/>
                <a:cs typeface="David" pitchFamily="34" charset="-79"/>
              </a:rPr>
              <a:t>שִׂימוּ-נָא לְבַבְכֶם מִן-הַיּוֹם הַזֶּה </a:t>
            </a:r>
            <a:r>
              <a:rPr lang="he-IL" dirty="0">
                <a:latin typeface="David" pitchFamily="34" charset="-79"/>
                <a:cs typeface="David" pitchFamily="34" charset="-79"/>
              </a:rPr>
              <a:t>וָמָעְלָה מִטֶּרֶם </a:t>
            </a:r>
            <a:r>
              <a:rPr lang="he-IL" b="1" dirty="0">
                <a:solidFill>
                  <a:schemeClr val="accent4"/>
                </a:solidFill>
                <a:latin typeface="David" pitchFamily="34" charset="-79"/>
                <a:cs typeface="David" pitchFamily="34" charset="-79"/>
              </a:rPr>
              <a:t>שׂוּם-אֶבֶן אֶל-אֶבֶן בְּהֵיכַל יְהוָה. </a:t>
            </a:r>
            <a:endParaRPr lang="en-US" b="1" dirty="0">
              <a:solidFill>
                <a:schemeClr val="accent4"/>
              </a:solidFill>
              <a:latin typeface="David" pitchFamily="34" charset="-79"/>
              <a:cs typeface="David" pitchFamily="34" charset="-79"/>
            </a:endParaRPr>
          </a:p>
          <a:p>
            <a:pPr marL="0" indent="0">
              <a:buNone/>
            </a:pPr>
            <a:r>
              <a:rPr lang="he-IL" b="1" dirty="0" smtClean="0">
                <a:latin typeface="David" pitchFamily="34" charset="-79"/>
                <a:cs typeface="David" pitchFamily="34" charset="-79"/>
              </a:rPr>
              <a:t>...</a:t>
            </a:r>
          </a:p>
          <a:p>
            <a:pPr marL="0" indent="0">
              <a:buNone/>
            </a:pPr>
            <a:r>
              <a:rPr lang="he-IL" b="1" dirty="0" smtClean="0">
                <a:latin typeface="David" pitchFamily="34" charset="-79"/>
                <a:cs typeface="David" pitchFamily="34" charset="-79"/>
              </a:rPr>
              <a:t>יח</a:t>
            </a:r>
            <a:r>
              <a:rPr lang="he-IL" dirty="0" smtClean="0">
                <a:latin typeface="David" pitchFamily="34" charset="-79"/>
                <a:cs typeface="David" pitchFamily="34" charset="-79"/>
              </a:rPr>
              <a:t> </a:t>
            </a:r>
            <a:r>
              <a:rPr lang="he-IL" b="1" dirty="0">
                <a:solidFill>
                  <a:schemeClr val="accent2"/>
                </a:solidFill>
                <a:latin typeface="David" pitchFamily="34" charset="-79"/>
                <a:cs typeface="David" pitchFamily="34" charset="-79"/>
              </a:rPr>
              <a:t>שִׂימוּ-נָא לְבַבְכֶם מִן-הַיּוֹם הַזֶּה </a:t>
            </a:r>
            <a:r>
              <a:rPr lang="he-IL" dirty="0">
                <a:latin typeface="David" pitchFamily="34" charset="-79"/>
                <a:cs typeface="David" pitchFamily="34" charset="-79"/>
              </a:rPr>
              <a:t>וָמָעְלָה מִיּוֹם עֶשְׂרִים וְאַרְבָּעָה לַתְּשִׁיעִי לְמִן-הַיּוֹם </a:t>
            </a:r>
            <a:r>
              <a:rPr lang="he-IL" b="1" dirty="0">
                <a:solidFill>
                  <a:schemeClr val="accent4"/>
                </a:solidFill>
                <a:latin typeface="David" pitchFamily="34" charset="-79"/>
                <a:cs typeface="David" pitchFamily="34" charset="-79"/>
              </a:rPr>
              <a:t>אֲשֶׁר-יֻסַּד הֵיכַל-יְהוָה </a:t>
            </a:r>
            <a:r>
              <a:rPr lang="he-IL" dirty="0">
                <a:latin typeface="David" pitchFamily="34" charset="-79"/>
                <a:cs typeface="David" pitchFamily="34" charset="-79"/>
              </a:rPr>
              <a:t>שִׂימוּ לְבַבְכֶם. </a:t>
            </a:r>
            <a:endParaRPr lang="en-US" dirty="0">
              <a:latin typeface="David" pitchFamily="34" charset="-79"/>
              <a:cs typeface="David" pitchFamily="34" charset="-79"/>
            </a:endParaRPr>
          </a:p>
          <a:p>
            <a:pPr marL="0" indent="0">
              <a:buNone/>
            </a:pPr>
            <a:endParaRPr lang="he-IL" b="1"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a:t>
            </a:r>
          </a:p>
          <a:p>
            <a:pPr marL="0" indent="0">
              <a:buNone/>
            </a:pPr>
            <a:r>
              <a:rPr lang="he-IL" b="1" dirty="0" smtClean="0">
                <a:latin typeface="David" pitchFamily="34" charset="-79"/>
                <a:cs typeface="David" pitchFamily="34" charset="-79"/>
              </a:rPr>
              <a:t>כ</a:t>
            </a:r>
            <a:r>
              <a:rPr lang="he-IL" dirty="0" smtClean="0">
                <a:latin typeface="David" pitchFamily="34" charset="-79"/>
                <a:cs typeface="David" pitchFamily="34" charset="-79"/>
              </a:rPr>
              <a:t> </a:t>
            </a:r>
            <a:r>
              <a:rPr lang="he-IL" dirty="0">
                <a:latin typeface="David" pitchFamily="34" charset="-79"/>
                <a:cs typeface="David" pitchFamily="34" charset="-79"/>
              </a:rPr>
              <a:t>וַיְהִי דְבַר-יְהוָה שֵׁנִית אֶל-חַגַּי </a:t>
            </a:r>
            <a:r>
              <a:rPr lang="he-IL" b="1" dirty="0">
                <a:solidFill>
                  <a:schemeClr val="accent5"/>
                </a:solidFill>
                <a:latin typeface="David" pitchFamily="34" charset="-79"/>
                <a:cs typeface="David" pitchFamily="34" charset="-79"/>
              </a:rPr>
              <a:t>בְּעֶשְׂרִים וְאַרְבָּעָה לַחֹדֶשׁ </a:t>
            </a:r>
            <a:r>
              <a:rPr lang="he-IL" dirty="0">
                <a:latin typeface="David" pitchFamily="34" charset="-79"/>
                <a:cs typeface="David" pitchFamily="34" charset="-79"/>
              </a:rPr>
              <a:t>לֵאמֹר. </a:t>
            </a:r>
            <a:endParaRPr lang="en-US" dirty="0">
              <a:latin typeface="David" pitchFamily="34" charset="-79"/>
              <a:cs typeface="David" pitchFamily="34" charset="-79"/>
            </a:endParaRPr>
          </a:p>
          <a:p>
            <a:pPr marL="0" indent="0">
              <a:buNone/>
            </a:pPr>
            <a:endParaRPr lang="he-IL" dirty="0">
              <a:latin typeface="David" pitchFamily="34" charset="-79"/>
              <a:cs typeface="David" pitchFamily="34" charset="-79"/>
            </a:endParaRPr>
          </a:p>
        </p:txBody>
      </p:sp>
      <p:sp>
        <p:nvSpPr>
          <p:cNvPr id="4" name="Rounded Rectangle 3"/>
          <p:cNvSpPr/>
          <p:nvPr/>
        </p:nvSpPr>
        <p:spPr>
          <a:xfrm>
            <a:off x="251520" y="1772816"/>
            <a:ext cx="3384376" cy="72008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rtl="0"/>
            <a:r>
              <a:rPr lang="en-GB" sz="2000" dirty="0" err="1" smtClean="0"/>
              <a:t>Chaggai</a:t>
            </a:r>
            <a:r>
              <a:rPr lang="en-GB" sz="2000" dirty="0" smtClean="0"/>
              <a:t> has two </a:t>
            </a:r>
            <a:r>
              <a:rPr lang="en-GB" sz="2000" dirty="0" err="1" smtClean="0"/>
              <a:t>nevuot</a:t>
            </a:r>
            <a:r>
              <a:rPr lang="en-GB" sz="2000" dirty="0" smtClean="0"/>
              <a:t> on “</a:t>
            </a:r>
            <a:r>
              <a:rPr lang="en-GB" sz="2000" dirty="0" err="1" smtClean="0"/>
              <a:t>Erev</a:t>
            </a:r>
            <a:r>
              <a:rPr lang="en-GB" sz="2000" dirty="0" smtClean="0"/>
              <a:t> </a:t>
            </a:r>
            <a:r>
              <a:rPr lang="en-GB" sz="2000" dirty="0" err="1" smtClean="0"/>
              <a:t>Chanuka</a:t>
            </a:r>
            <a:r>
              <a:rPr lang="en-GB" sz="2000" dirty="0" smtClean="0"/>
              <a:t>”</a:t>
            </a:r>
            <a:endParaRPr lang="en-GB" sz="2000" dirty="0"/>
          </a:p>
        </p:txBody>
      </p:sp>
      <p:sp>
        <p:nvSpPr>
          <p:cNvPr id="5" name="Rounded Rectangle 4"/>
          <p:cNvSpPr/>
          <p:nvPr/>
        </p:nvSpPr>
        <p:spPr>
          <a:xfrm>
            <a:off x="395536" y="3212976"/>
            <a:ext cx="1800200" cy="79208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rtl="0"/>
            <a:r>
              <a:rPr lang="en-GB" sz="2000" dirty="0" smtClean="0"/>
              <a:t>Pay attention to the day!</a:t>
            </a:r>
            <a:endParaRPr lang="he-IL" sz="2000" dirty="0"/>
          </a:p>
        </p:txBody>
      </p:sp>
      <p:sp>
        <p:nvSpPr>
          <p:cNvPr id="6" name="Rounded Rectangle 5"/>
          <p:cNvSpPr/>
          <p:nvPr/>
        </p:nvSpPr>
        <p:spPr>
          <a:xfrm>
            <a:off x="251520" y="5085184"/>
            <a:ext cx="7704856" cy="684076"/>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rtl="0"/>
            <a:r>
              <a:rPr lang="en-GB" sz="2000" dirty="0" smtClean="0"/>
              <a:t>24</a:t>
            </a:r>
            <a:r>
              <a:rPr lang="en-GB" sz="2000" baseline="30000" dirty="0" smtClean="0"/>
              <a:t>th</a:t>
            </a:r>
            <a:r>
              <a:rPr lang="en-GB" sz="2000" dirty="0" smtClean="0"/>
              <a:t> of Kislev is the day before they break ground for the 2</a:t>
            </a:r>
            <a:r>
              <a:rPr lang="en-GB" sz="2000" baseline="30000" dirty="0" smtClean="0"/>
              <a:t>nd</a:t>
            </a:r>
            <a:r>
              <a:rPr lang="en-GB" sz="2000" dirty="0" smtClean="0"/>
              <a:t> Temple</a:t>
            </a:r>
            <a:endParaRPr lang="he-IL" sz="2000" dirty="0"/>
          </a:p>
        </p:txBody>
      </p:sp>
    </p:spTree>
    <p:extLst>
      <p:ext uri="{BB962C8B-B14F-4D97-AF65-F5344CB8AC3E}">
        <p14:creationId xmlns:p14="http://schemas.microsoft.com/office/powerpoint/2010/main" val="1772866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par>
                                <p:cTn id="13" presetID="2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right)">
                                      <p:cBhvr>
                                        <p:cTn id="20" dur="500"/>
                                        <p:tgtEl>
                                          <p:spTgt spid="3">
                                            <p:txEl>
                                              <p:pRg st="3" end="3"/>
                                            </p:txEl>
                                          </p:spTgt>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righ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right)">
                                      <p:cBhvr>
                                        <p:cTn id="28" dur="500"/>
                                        <p:tgtEl>
                                          <p:spTgt spid="3">
                                            <p:txEl>
                                              <p:pRg st="6" end="6"/>
                                            </p:txEl>
                                          </p:spTgt>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right)">
                                      <p:cBhvr>
                                        <p:cTn id="31" dur="5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5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3905"/>
            <a:ext cx="8229600" cy="1143000"/>
          </a:xfrm>
        </p:spPr>
        <p:txBody>
          <a:bodyPr>
            <a:normAutofit/>
          </a:bodyPr>
          <a:lstStyle/>
          <a:p>
            <a:pPr algn="l"/>
            <a:r>
              <a:rPr lang="en-GB" sz="3600" b="1" dirty="0" smtClean="0">
                <a:solidFill>
                  <a:schemeClr val="accent6"/>
                </a:solidFill>
                <a:effectLst>
                  <a:outerShdw blurRad="38100" dist="38100" dir="2700000" algn="tl">
                    <a:srgbClr val="000000">
                      <a:alpha val="43137"/>
                    </a:srgbClr>
                  </a:outerShdw>
                </a:effectLst>
              </a:rPr>
              <a:t>A brief look at history…</a:t>
            </a:r>
            <a:endParaRPr lang="he-IL" sz="3600" b="1" dirty="0">
              <a:solidFill>
                <a:schemeClr val="accent6"/>
              </a:solidFill>
              <a:effectLst>
                <a:outerShdw blurRad="38100" dist="38100" dir="2700000" algn="tl">
                  <a:srgbClr val="000000">
                    <a:alpha val="43137"/>
                  </a:srgbClr>
                </a:outerShdw>
              </a:effectLst>
            </a:endParaRPr>
          </a:p>
        </p:txBody>
      </p:sp>
      <p:graphicFrame>
        <p:nvGraphicFramePr>
          <p:cNvPr id="4" name="Diagram 3"/>
          <p:cNvGraphicFramePr/>
          <p:nvPr>
            <p:extLst>
              <p:ext uri="{D42A27DB-BD31-4B8C-83A1-F6EECF244321}">
                <p14:modId xmlns:p14="http://schemas.microsoft.com/office/powerpoint/2010/main" val="3539445485"/>
              </p:ext>
            </p:extLst>
          </p:nvPr>
        </p:nvGraphicFramePr>
        <p:xfrm>
          <a:off x="179512" y="908720"/>
          <a:ext cx="8784976"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857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2BF6C71A-B52F-4491-B5C6-B2E3668243F3}"/>
                                            </p:graphicEl>
                                          </p:spTgt>
                                        </p:tgtEl>
                                        <p:attrNameLst>
                                          <p:attrName>style.visibility</p:attrName>
                                        </p:attrNameLst>
                                      </p:cBhvr>
                                      <p:to>
                                        <p:strVal val="visible"/>
                                      </p:to>
                                    </p:set>
                                    <p:animEffect transition="in" filter="fade">
                                      <p:cBhvr>
                                        <p:cTn id="7" dur="500"/>
                                        <p:tgtEl>
                                          <p:spTgt spid="4">
                                            <p:graphicEl>
                                              <a:dgm id="{2BF6C71A-B52F-4491-B5C6-B2E3668243F3}"/>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50A53267-1658-4FFE-9706-D8CD39A8978A}"/>
                                            </p:graphicEl>
                                          </p:spTgt>
                                        </p:tgtEl>
                                        <p:attrNameLst>
                                          <p:attrName>style.visibility</p:attrName>
                                        </p:attrNameLst>
                                      </p:cBhvr>
                                      <p:to>
                                        <p:strVal val="visible"/>
                                      </p:to>
                                    </p:set>
                                    <p:animEffect transition="in" filter="fade">
                                      <p:cBhvr>
                                        <p:cTn id="10" dur="500"/>
                                        <p:tgtEl>
                                          <p:spTgt spid="4">
                                            <p:graphicEl>
                                              <a:dgm id="{50A53267-1658-4FFE-9706-D8CD39A8978A}"/>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graphicEl>
                                              <a:dgm id="{4E7ED7B2-1941-47A4-8D38-9EB6944747CE}"/>
                                            </p:graphicEl>
                                          </p:spTgt>
                                        </p:tgtEl>
                                        <p:attrNameLst>
                                          <p:attrName>style.visibility</p:attrName>
                                        </p:attrNameLst>
                                      </p:cBhvr>
                                      <p:to>
                                        <p:strVal val="visible"/>
                                      </p:to>
                                    </p:set>
                                    <p:animEffect transition="in" filter="fade">
                                      <p:cBhvr>
                                        <p:cTn id="15" dur="500"/>
                                        <p:tgtEl>
                                          <p:spTgt spid="4">
                                            <p:graphicEl>
                                              <a:dgm id="{4E7ED7B2-1941-47A4-8D38-9EB6944747CE}"/>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graphicEl>
                                              <a:dgm id="{B3DA56A2-0A0B-43B9-AA94-9777B422AC15}"/>
                                            </p:graphicEl>
                                          </p:spTgt>
                                        </p:tgtEl>
                                        <p:attrNameLst>
                                          <p:attrName>style.visibility</p:attrName>
                                        </p:attrNameLst>
                                      </p:cBhvr>
                                      <p:to>
                                        <p:strVal val="visible"/>
                                      </p:to>
                                    </p:set>
                                    <p:animEffect transition="in" filter="fade">
                                      <p:cBhvr>
                                        <p:cTn id="18" dur="500"/>
                                        <p:tgtEl>
                                          <p:spTgt spid="4">
                                            <p:graphicEl>
                                              <a:dgm id="{B3DA56A2-0A0B-43B9-AA94-9777B422AC1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graphicEl>
                                              <a:dgm id="{00F6D3B8-2CFA-4220-83D7-D7B8C9316E2B}"/>
                                            </p:graphicEl>
                                          </p:spTgt>
                                        </p:tgtEl>
                                        <p:attrNameLst>
                                          <p:attrName>style.visibility</p:attrName>
                                        </p:attrNameLst>
                                      </p:cBhvr>
                                      <p:to>
                                        <p:strVal val="visible"/>
                                      </p:to>
                                    </p:set>
                                    <p:animEffect transition="in" filter="fade">
                                      <p:cBhvr>
                                        <p:cTn id="23" dur="500"/>
                                        <p:tgtEl>
                                          <p:spTgt spid="4">
                                            <p:graphicEl>
                                              <a:dgm id="{00F6D3B8-2CFA-4220-83D7-D7B8C9316E2B}"/>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graphicEl>
                                              <a:dgm id="{5F84941C-42F2-4916-BA83-A3990459E50A}"/>
                                            </p:graphicEl>
                                          </p:spTgt>
                                        </p:tgtEl>
                                        <p:attrNameLst>
                                          <p:attrName>style.visibility</p:attrName>
                                        </p:attrNameLst>
                                      </p:cBhvr>
                                      <p:to>
                                        <p:strVal val="visible"/>
                                      </p:to>
                                    </p:set>
                                    <p:animEffect transition="in" filter="fade">
                                      <p:cBhvr>
                                        <p:cTn id="26" dur="500"/>
                                        <p:tgtEl>
                                          <p:spTgt spid="4">
                                            <p:graphicEl>
                                              <a:dgm id="{5F84941C-42F2-4916-BA83-A3990459E50A}"/>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graphicEl>
                                              <a:dgm id="{40A35C4F-0222-4672-BD33-3E7EC482D314}"/>
                                            </p:graphicEl>
                                          </p:spTgt>
                                        </p:tgtEl>
                                        <p:attrNameLst>
                                          <p:attrName>style.visibility</p:attrName>
                                        </p:attrNameLst>
                                      </p:cBhvr>
                                      <p:to>
                                        <p:strVal val="visible"/>
                                      </p:to>
                                    </p:set>
                                    <p:animEffect transition="in" filter="fade">
                                      <p:cBhvr>
                                        <p:cTn id="31" dur="500"/>
                                        <p:tgtEl>
                                          <p:spTgt spid="4">
                                            <p:graphicEl>
                                              <a:dgm id="{40A35C4F-0222-4672-BD33-3E7EC482D314}"/>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graphicEl>
                                              <a:dgm id="{107D3B87-F8EA-4FC8-8A19-8B0C05AF1F96}"/>
                                            </p:graphicEl>
                                          </p:spTgt>
                                        </p:tgtEl>
                                        <p:attrNameLst>
                                          <p:attrName>style.visibility</p:attrName>
                                        </p:attrNameLst>
                                      </p:cBhvr>
                                      <p:to>
                                        <p:strVal val="visible"/>
                                      </p:to>
                                    </p:set>
                                    <p:animEffect transition="in" filter="fade">
                                      <p:cBhvr>
                                        <p:cTn id="34" dur="500"/>
                                        <p:tgtEl>
                                          <p:spTgt spid="4">
                                            <p:graphicEl>
                                              <a:dgm id="{107D3B87-F8EA-4FC8-8A19-8B0C05AF1F96}"/>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graphicEl>
                                              <a:dgm id="{4270E986-F618-4D91-AA4E-87A08EC8DC44}"/>
                                            </p:graphicEl>
                                          </p:spTgt>
                                        </p:tgtEl>
                                        <p:attrNameLst>
                                          <p:attrName>style.visibility</p:attrName>
                                        </p:attrNameLst>
                                      </p:cBhvr>
                                      <p:to>
                                        <p:strVal val="visible"/>
                                      </p:to>
                                    </p:set>
                                    <p:animEffect transition="in" filter="fade">
                                      <p:cBhvr>
                                        <p:cTn id="39" dur="500"/>
                                        <p:tgtEl>
                                          <p:spTgt spid="4">
                                            <p:graphicEl>
                                              <a:dgm id="{4270E986-F618-4D91-AA4E-87A08EC8DC44}"/>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
                                            <p:graphicEl>
                                              <a:dgm id="{B004A1FE-3779-4C59-A855-62CF0FC7A6DA}"/>
                                            </p:graphicEl>
                                          </p:spTgt>
                                        </p:tgtEl>
                                        <p:attrNameLst>
                                          <p:attrName>style.visibility</p:attrName>
                                        </p:attrNameLst>
                                      </p:cBhvr>
                                      <p:to>
                                        <p:strVal val="visible"/>
                                      </p:to>
                                    </p:set>
                                    <p:animEffect transition="in" filter="fade">
                                      <p:cBhvr>
                                        <p:cTn id="42" dur="500"/>
                                        <p:tgtEl>
                                          <p:spTgt spid="4">
                                            <p:graphicEl>
                                              <a:dgm id="{B004A1FE-3779-4C59-A855-62CF0FC7A6D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b="1" dirty="0" smtClean="0">
                <a:solidFill>
                  <a:schemeClr val="accent6"/>
                </a:solidFill>
                <a:effectLst>
                  <a:outerShdw blurRad="38100" dist="38100" dir="2700000" algn="tl">
                    <a:srgbClr val="000000">
                      <a:alpha val="43137"/>
                    </a:srgbClr>
                  </a:outerShdw>
                </a:effectLst>
              </a:rPr>
              <a:t>חגי פרק א</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68760"/>
            <a:ext cx="8229600" cy="4857403"/>
          </a:xfrm>
        </p:spPr>
        <p:txBody>
          <a:bodyPr>
            <a:normAutofit fontScale="85000" lnSpcReduction="20000"/>
          </a:bodyPr>
          <a:lstStyle/>
          <a:p>
            <a:pPr marL="0" indent="0">
              <a:buNone/>
            </a:pPr>
            <a:r>
              <a:rPr lang="he-IL" b="1" dirty="0" smtClean="0">
                <a:latin typeface="David" pitchFamily="34" charset="-79"/>
                <a:cs typeface="David" pitchFamily="34" charset="-79"/>
              </a:rPr>
              <a:t>א</a:t>
            </a:r>
            <a:r>
              <a:rPr lang="he-IL" dirty="0" smtClean="0">
                <a:latin typeface="David" pitchFamily="34" charset="-79"/>
                <a:cs typeface="David" pitchFamily="34" charset="-79"/>
              </a:rPr>
              <a:t> </a:t>
            </a:r>
            <a:r>
              <a:rPr lang="he-IL" dirty="0">
                <a:latin typeface="David" pitchFamily="34" charset="-79"/>
                <a:cs typeface="David" pitchFamily="34" charset="-79"/>
              </a:rPr>
              <a:t>בִּשְׁנַת שְׁתַּיִם לְדָרְיָוֶשׁ הַמֶּלֶךְ בַּחֹדֶשׁ הַשִּׁשִּׁי בְּיוֹם אֶחָד לַחֹדֶשׁ הָיָה דְבַר-יְהוָה בְּיַד-חַגַּי הַנָּבִיא אֶל-זְרֻבָּבֶל בֶּן-שְׁאַלְתִּיאֵל פַּחַת יְהוּדָה וְאֶל-יְהוֹשֻׁעַ בֶּן-יְהוֹצָדָק הַכֹּהֵן הַגָּדוֹל לֵאמֹר.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ב</a:t>
            </a:r>
            <a:r>
              <a:rPr lang="he-IL" dirty="0" smtClean="0">
                <a:latin typeface="David" pitchFamily="34" charset="-79"/>
                <a:cs typeface="David" pitchFamily="34" charset="-79"/>
              </a:rPr>
              <a:t> </a:t>
            </a:r>
            <a:r>
              <a:rPr lang="he-IL" dirty="0">
                <a:latin typeface="David" pitchFamily="34" charset="-79"/>
                <a:cs typeface="David" pitchFamily="34" charset="-79"/>
              </a:rPr>
              <a:t>כֹּה אָמַר יְהוָה צְבָאוֹת לֵאמֹר </a:t>
            </a:r>
            <a:r>
              <a:rPr lang="he-IL" b="1" dirty="0">
                <a:solidFill>
                  <a:schemeClr val="accent5"/>
                </a:solidFill>
                <a:latin typeface="David" pitchFamily="34" charset="-79"/>
                <a:cs typeface="David" pitchFamily="34" charset="-79"/>
              </a:rPr>
              <a:t>הָעָם הַזֶּה אָמְרוּ לֹא עֶת-בֹּא עֶת-בֵּית יְהוָה לְהִבָּנוֹת</a:t>
            </a:r>
            <a:r>
              <a:rPr lang="he-IL" b="1" dirty="0" smtClean="0">
                <a:solidFill>
                  <a:schemeClr val="accent5"/>
                </a:solidFill>
                <a:latin typeface="David" pitchFamily="34" charset="-79"/>
                <a:cs typeface="David" pitchFamily="34" charset="-79"/>
              </a:rPr>
              <a:t>.</a:t>
            </a:r>
          </a:p>
          <a:p>
            <a:pPr marL="0" indent="0">
              <a:buNone/>
            </a:pPr>
            <a:endParaRPr lang="en-US" b="1" dirty="0">
              <a:solidFill>
                <a:schemeClr val="accent5"/>
              </a:solidFill>
              <a:latin typeface="David" pitchFamily="34" charset="-79"/>
              <a:cs typeface="David" pitchFamily="34" charset="-79"/>
            </a:endParaRPr>
          </a:p>
          <a:p>
            <a:pPr algn="l" rtl="0"/>
            <a:r>
              <a:rPr lang="en-GB" b="1" dirty="0">
                <a:solidFill>
                  <a:schemeClr val="accent5"/>
                </a:solidFill>
              </a:rPr>
              <a:t>The people were saying it wasn’t time to build the </a:t>
            </a:r>
            <a:r>
              <a:rPr lang="en-GB" b="1" dirty="0" smtClean="0">
                <a:solidFill>
                  <a:schemeClr val="accent5"/>
                </a:solidFill>
              </a:rPr>
              <a:t>Temple. They </a:t>
            </a:r>
            <a:r>
              <a:rPr lang="en-GB" b="1" dirty="0">
                <a:solidFill>
                  <a:schemeClr val="accent5"/>
                </a:solidFill>
              </a:rPr>
              <a:t>were depressed because they weren’t able to build. </a:t>
            </a:r>
            <a:endParaRPr lang="en-GB" b="1" dirty="0" smtClean="0">
              <a:solidFill>
                <a:schemeClr val="accent5"/>
              </a:solidFill>
            </a:endParaRPr>
          </a:p>
          <a:p>
            <a:pPr algn="l" rtl="0"/>
            <a:r>
              <a:rPr lang="en-GB" b="1" dirty="0" smtClean="0">
                <a:solidFill>
                  <a:schemeClr val="accent3"/>
                </a:solidFill>
              </a:rPr>
              <a:t>The </a:t>
            </a:r>
            <a:r>
              <a:rPr lang="en-GB" b="1" dirty="0">
                <a:solidFill>
                  <a:schemeClr val="accent3"/>
                </a:solidFill>
              </a:rPr>
              <a:t>people were thinking that this wasn’t redemption. </a:t>
            </a:r>
            <a:endParaRPr lang="en-GB" b="1" dirty="0" smtClean="0">
              <a:solidFill>
                <a:schemeClr val="accent3"/>
              </a:solidFill>
            </a:endParaRPr>
          </a:p>
          <a:p>
            <a:pPr algn="l" rtl="0"/>
            <a:r>
              <a:rPr lang="en-GB" b="1" dirty="0" smtClean="0">
                <a:solidFill>
                  <a:schemeClr val="accent2"/>
                </a:solidFill>
              </a:rPr>
              <a:t>The </a:t>
            </a:r>
            <a:r>
              <a:rPr lang="en-GB" b="1" dirty="0">
                <a:solidFill>
                  <a:schemeClr val="accent2"/>
                </a:solidFill>
              </a:rPr>
              <a:t>navi told them that it could be </a:t>
            </a:r>
            <a:r>
              <a:rPr lang="en-GB" b="1" dirty="0" smtClean="0">
                <a:solidFill>
                  <a:schemeClr val="accent2"/>
                </a:solidFill>
              </a:rPr>
              <a:t>redemption, they </a:t>
            </a:r>
            <a:r>
              <a:rPr lang="en-GB" b="1" dirty="0">
                <a:solidFill>
                  <a:schemeClr val="accent2"/>
                </a:solidFill>
              </a:rPr>
              <a:t>just have to </a:t>
            </a:r>
            <a:r>
              <a:rPr lang="en-GB" b="1" dirty="0" smtClean="0">
                <a:solidFill>
                  <a:schemeClr val="accent2"/>
                </a:solidFill>
              </a:rPr>
              <a:t>work! </a:t>
            </a:r>
            <a:r>
              <a:rPr lang="en-GB" b="1" dirty="0">
                <a:solidFill>
                  <a:schemeClr val="accent2"/>
                </a:solidFill>
              </a:rPr>
              <a:t> </a:t>
            </a:r>
            <a:endParaRPr lang="en-US" b="1" dirty="0">
              <a:solidFill>
                <a:schemeClr val="accent2"/>
              </a:solidFill>
            </a:endParaRPr>
          </a:p>
          <a:p>
            <a:pPr algn="l" rtl="0"/>
            <a:endParaRPr lang="he-IL" dirty="0"/>
          </a:p>
        </p:txBody>
      </p:sp>
    </p:spTree>
    <p:extLst>
      <p:ext uri="{BB962C8B-B14F-4D97-AF65-F5344CB8AC3E}">
        <p14:creationId xmlns:p14="http://schemas.microsoft.com/office/powerpoint/2010/main" val="113940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b="1" dirty="0" smtClean="0">
                <a:solidFill>
                  <a:schemeClr val="accent6"/>
                </a:solidFill>
                <a:effectLst>
                  <a:outerShdw blurRad="38100" dist="38100" dir="2700000" algn="tl">
                    <a:srgbClr val="000000">
                      <a:alpha val="43137"/>
                    </a:srgbClr>
                  </a:outerShdw>
                </a:effectLst>
              </a:rPr>
              <a:t>חגי פרק ב – </a:t>
            </a:r>
            <a:r>
              <a:rPr lang="en-GB" b="1" dirty="0" smtClean="0">
                <a:solidFill>
                  <a:schemeClr val="accent6"/>
                </a:solidFill>
                <a:effectLst>
                  <a:outerShdw blurRad="38100" dist="38100" dir="2700000" algn="tl">
                    <a:srgbClr val="000000">
                      <a:alpha val="43137"/>
                    </a:srgbClr>
                  </a:outerShdw>
                </a:effectLst>
              </a:rPr>
              <a:t>The 2</a:t>
            </a:r>
            <a:r>
              <a:rPr lang="en-GB" b="1" baseline="30000" dirty="0" smtClean="0">
                <a:solidFill>
                  <a:schemeClr val="accent6"/>
                </a:solidFill>
                <a:effectLst>
                  <a:outerShdw blurRad="38100" dist="38100" dir="2700000" algn="tl">
                    <a:srgbClr val="000000">
                      <a:alpha val="43137"/>
                    </a:srgbClr>
                  </a:outerShdw>
                </a:effectLst>
              </a:rPr>
              <a:t>nd</a:t>
            </a:r>
            <a:r>
              <a:rPr lang="en-GB" b="1" dirty="0" smtClean="0">
                <a:solidFill>
                  <a:schemeClr val="accent6"/>
                </a:solidFill>
                <a:effectLst>
                  <a:outerShdw blurRad="38100" dist="38100" dir="2700000" algn="tl">
                    <a:srgbClr val="000000">
                      <a:alpha val="43137"/>
                    </a:srgbClr>
                  </a:outerShdw>
                </a:effectLst>
              </a:rPr>
              <a:t> </a:t>
            </a:r>
            <a:r>
              <a:rPr lang="en-GB" b="1" dirty="0" err="1" smtClean="0">
                <a:solidFill>
                  <a:schemeClr val="accent6"/>
                </a:solidFill>
                <a:effectLst>
                  <a:outerShdw blurRad="38100" dist="38100" dir="2700000" algn="tl">
                    <a:srgbClr val="000000">
                      <a:alpha val="43137"/>
                    </a:srgbClr>
                  </a:outerShdw>
                </a:effectLst>
              </a:rPr>
              <a:t>Nevua</a:t>
            </a:r>
            <a:r>
              <a:rPr lang="en-GB" b="1" dirty="0" smtClean="0">
                <a:solidFill>
                  <a:schemeClr val="accent6"/>
                </a:solidFill>
                <a:effectLst>
                  <a:outerShdw blurRad="38100" dist="38100" dir="2700000" algn="tl">
                    <a:srgbClr val="000000">
                      <a:alpha val="43137"/>
                    </a:srgbClr>
                  </a:outerShdw>
                </a:effectLst>
              </a:rPr>
              <a:t> on this Day</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he-IL" b="1" dirty="0" smtClean="0">
                <a:cs typeface="David" pitchFamily="34" charset="-79"/>
              </a:rPr>
              <a:t>י</a:t>
            </a:r>
            <a:r>
              <a:rPr lang="he-IL" dirty="0" smtClean="0">
                <a:cs typeface="David" pitchFamily="34" charset="-79"/>
              </a:rPr>
              <a:t> בְּעֶשְׂרִים </a:t>
            </a:r>
            <a:r>
              <a:rPr lang="he-IL" dirty="0">
                <a:cs typeface="David" pitchFamily="34" charset="-79"/>
              </a:rPr>
              <a:t>וְאַרְבָּעָה לַתְּשִׁיעִי בִּשְׁנַת שְׁתַּיִם לְדָרְיָוֶשׁ הָיָה דְּבַר-יְהוָה אֶל-חַגַּי הַנָּבִיא לֵאמֹר. </a:t>
            </a:r>
            <a:endParaRPr lang="en-US" dirty="0">
              <a:cs typeface="David" pitchFamily="34" charset="-79"/>
            </a:endParaRPr>
          </a:p>
          <a:p>
            <a:pPr marL="0" indent="0">
              <a:buNone/>
            </a:pPr>
            <a:r>
              <a:rPr lang="he-IL" b="1" dirty="0">
                <a:cs typeface="David" pitchFamily="34" charset="-79"/>
              </a:rPr>
              <a:t>טו</a:t>
            </a:r>
            <a:r>
              <a:rPr lang="he-IL" dirty="0">
                <a:cs typeface="David" pitchFamily="34" charset="-79"/>
              </a:rPr>
              <a:t> וְעַתָּה שִׂימוּ-נָא לְבַבְכֶם מִן-הַיּוֹם הַזֶּה וָמָעְלָה מִטֶּרֶם </a:t>
            </a:r>
            <a:r>
              <a:rPr lang="he-IL" b="1" dirty="0">
                <a:solidFill>
                  <a:schemeClr val="accent5"/>
                </a:solidFill>
                <a:cs typeface="David" pitchFamily="34" charset="-79"/>
              </a:rPr>
              <a:t>שׂוּם-אֶבֶן אֶל-אֶבֶן בְּהֵיכַל יְהוָה. </a:t>
            </a:r>
            <a:endParaRPr lang="en-US" b="1" dirty="0">
              <a:solidFill>
                <a:schemeClr val="accent5"/>
              </a:solidFill>
              <a:cs typeface="David" pitchFamily="34" charset="-79"/>
            </a:endParaRPr>
          </a:p>
          <a:p>
            <a:pPr marL="0" indent="0" algn="ctr" rtl="0">
              <a:buNone/>
            </a:pPr>
            <a:endParaRPr lang="en-GB" b="1" dirty="0" smtClean="0">
              <a:cs typeface="David" pitchFamily="34" charset="-79"/>
            </a:endParaRPr>
          </a:p>
          <a:p>
            <a:pPr marL="0" indent="0" algn="ctr" rtl="0">
              <a:buNone/>
            </a:pPr>
            <a:r>
              <a:rPr lang="en-GB" b="1" dirty="0" smtClean="0">
                <a:solidFill>
                  <a:schemeClr val="accent5"/>
                </a:solidFill>
                <a:cs typeface="David" pitchFamily="34" charset="-79"/>
              </a:rPr>
              <a:t>They broke ground for the Second </a:t>
            </a:r>
            <a:r>
              <a:rPr lang="en-GB" b="1" dirty="0" err="1" smtClean="0">
                <a:solidFill>
                  <a:schemeClr val="accent5"/>
                </a:solidFill>
                <a:cs typeface="David" pitchFamily="34" charset="-79"/>
              </a:rPr>
              <a:t>Beit</a:t>
            </a:r>
            <a:r>
              <a:rPr lang="en-GB" b="1" dirty="0" smtClean="0">
                <a:solidFill>
                  <a:schemeClr val="accent5"/>
                </a:solidFill>
                <a:cs typeface="David" pitchFamily="34" charset="-79"/>
              </a:rPr>
              <a:t> </a:t>
            </a:r>
            <a:r>
              <a:rPr lang="en-GB" b="1" dirty="0" err="1" smtClean="0">
                <a:solidFill>
                  <a:schemeClr val="accent5"/>
                </a:solidFill>
                <a:cs typeface="David" pitchFamily="34" charset="-79"/>
              </a:rPr>
              <a:t>Hamikdash</a:t>
            </a:r>
            <a:endParaRPr lang="en-US" b="1" dirty="0">
              <a:solidFill>
                <a:schemeClr val="accent5"/>
              </a:solidFill>
              <a:cs typeface="David" pitchFamily="34" charset="-79"/>
            </a:endParaRPr>
          </a:p>
          <a:p>
            <a:pPr marL="0" indent="0">
              <a:buNone/>
            </a:pPr>
            <a:endParaRPr lang="he-IL" dirty="0">
              <a:cs typeface="David" pitchFamily="34" charset="-79"/>
            </a:endParaRPr>
          </a:p>
        </p:txBody>
      </p:sp>
    </p:spTree>
    <p:extLst>
      <p:ext uri="{BB962C8B-B14F-4D97-AF65-F5344CB8AC3E}">
        <p14:creationId xmlns:p14="http://schemas.microsoft.com/office/powerpoint/2010/main" val="238336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2520280"/>
          </a:xfrm>
        </p:spPr>
        <p:txBody>
          <a:bodyPr>
            <a:prstTxWarp prst="textArchUp">
              <a:avLst/>
            </a:prstTxWarp>
            <a:normAutofit/>
          </a:bodyPr>
          <a:lstStyle/>
          <a:p>
            <a:pPr rtl="0"/>
            <a:r>
              <a:rPr lang="en-GB" sz="4800" b="1" dirty="0" smtClean="0">
                <a:solidFill>
                  <a:schemeClr val="accent6"/>
                </a:solidFill>
                <a:effectLst>
                  <a:outerShdw blurRad="38100" dist="38100" dir="2700000" algn="tl">
                    <a:srgbClr val="000000">
                      <a:alpha val="43137"/>
                    </a:srgbClr>
                  </a:outerShdw>
                </a:effectLst>
              </a:rPr>
              <a:t>Would we still have celebrated </a:t>
            </a:r>
            <a:r>
              <a:rPr lang="en-GB" sz="4800" b="1" dirty="0" err="1" smtClean="0">
                <a:solidFill>
                  <a:schemeClr val="accent6"/>
                </a:solidFill>
                <a:effectLst>
                  <a:outerShdw blurRad="38100" dist="38100" dir="2700000" algn="tl">
                    <a:srgbClr val="000000">
                      <a:alpha val="43137"/>
                    </a:srgbClr>
                  </a:outerShdw>
                </a:effectLst>
              </a:rPr>
              <a:t>Chanuka</a:t>
            </a:r>
            <a:r>
              <a:rPr lang="en-GB" sz="4800" b="1" dirty="0" smtClean="0">
                <a:solidFill>
                  <a:schemeClr val="accent6"/>
                </a:solidFill>
                <a:effectLst>
                  <a:outerShdw blurRad="38100" dist="38100" dir="2700000" algn="tl">
                    <a:srgbClr val="000000">
                      <a:alpha val="43137"/>
                    </a:srgbClr>
                  </a:outerShdw>
                </a:effectLst>
              </a:rPr>
              <a:t> </a:t>
            </a:r>
            <a:br>
              <a:rPr lang="en-GB" sz="4800" b="1" dirty="0" smtClean="0">
                <a:solidFill>
                  <a:schemeClr val="accent6"/>
                </a:solidFill>
                <a:effectLst>
                  <a:outerShdw blurRad="38100" dist="38100" dir="2700000" algn="tl">
                    <a:srgbClr val="000000">
                      <a:alpha val="43137"/>
                    </a:srgbClr>
                  </a:outerShdw>
                </a:effectLst>
              </a:rPr>
            </a:br>
            <a:r>
              <a:rPr lang="en-GB" sz="4800" b="1" dirty="0" smtClean="0">
                <a:solidFill>
                  <a:schemeClr val="accent6"/>
                </a:solidFill>
                <a:effectLst>
                  <a:outerShdw blurRad="38100" dist="38100" dir="2700000" algn="tl">
                    <a:srgbClr val="000000">
                      <a:alpha val="43137"/>
                    </a:srgbClr>
                  </a:outerShdw>
                </a:effectLst>
              </a:rPr>
              <a:t>had there only been a </a:t>
            </a:r>
            <a:r>
              <a:rPr lang="en-GB" sz="4800" b="1" dirty="0">
                <a:solidFill>
                  <a:schemeClr val="accent6"/>
                </a:solidFill>
                <a:effectLst>
                  <a:outerShdw blurRad="38100" dist="38100" dir="2700000" algn="tl">
                    <a:srgbClr val="000000">
                      <a:alpha val="43137"/>
                    </a:srgbClr>
                  </a:outerShdw>
                </a:effectLst>
              </a:rPr>
              <a:t>m</a:t>
            </a:r>
            <a:r>
              <a:rPr lang="en-GB" sz="4800" b="1" dirty="0" smtClean="0">
                <a:solidFill>
                  <a:schemeClr val="accent6"/>
                </a:solidFill>
                <a:effectLst>
                  <a:outerShdw blurRad="38100" dist="38100" dir="2700000" algn="tl">
                    <a:srgbClr val="000000">
                      <a:alpha val="43137"/>
                    </a:srgbClr>
                  </a:outerShdw>
                </a:effectLst>
              </a:rPr>
              <a:t>ilitary miracle?</a:t>
            </a:r>
            <a:endParaRPr lang="he-IL" sz="4800" b="1" dirty="0">
              <a:solidFill>
                <a:schemeClr val="accent6"/>
              </a:solidFill>
              <a:effectLst>
                <a:outerShdw blurRad="38100" dist="38100" dir="2700000" algn="tl">
                  <a:srgbClr val="000000">
                    <a:alpha val="43137"/>
                  </a:srgbClr>
                </a:outerShdw>
              </a:effectLst>
            </a:endParaRPr>
          </a:p>
        </p:txBody>
      </p:sp>
      <p:pic>
        <p:nvPicPr>
          <p:cNvPr id="2050" name="Picture 2" descr="C:\Users\Alexis\AppData\Local\Microsoft\Windows\Temporary Internet Files\Content.IE5\H2D34BT6\MC900441428[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91680" y="980728"/>
            <a:ext cx="5760640" cy="576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53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1000" fill="hold"/>
                                        <p:tgtEl>
                                          <p:spTgt spid="2050"/>
                                        </p:tgtEl>
                                        <p:attrNameLst>
                                          <p:attrName>r</p:attrName>
                                        </p:attrNameLst>
                                      </p:cBhvr>
                                    </p:animRot>
                                  </p:childTnLst>
                                </p:cTn>
                              </p:par>
                              <p:par>
                                <p:cTn id="7" presetID="16" presetClass="entr" presetSubtype="37"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barn(outVertical)">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5976" y="-43543"/>
            <a:ext cx="4788024" cy="1143000"/>
          </a:xfrm>
        </p:spPr>
        <p:txBody>
          <a:bodyPr>
            <a:normAutofit fontScale="90000"/>
          </a:bodyPr>
          <a:lstStyle/>
          <a:p>
            <a:r>
              <a:rPr lang="he-IL" sz="3600" b="1" dirty="0" smtClean="0">
                <a:solidFill>
                  <a:schemeClr val="accent6"/>
                </a:solidFill>
                <a:effectLst>
                  <a:outerShdw blurRad="38100" dist="38100" dir="2700000" algn="tl">
                    <a:srgbClr val="000000">
                      <a:alpha val="43137"/>
                    </a:srgbClr>
                  </a:outerShdw>
                </a:effectLst>
              </a:rPr>
              <a:t>חגי פרק א – </a:t>
            </a:r>
            <a:r>
              <a:rPr lang="en-GB" sz="3600" b="1" dirty="0" smtClean="0">
                <a:solidFill>
                  <a:schemeClr val="accent6"/>
                </a:solidFill>
                <a:effectLst>
                  <a:outerShdw blurRad="38100" dist="38100" dir="2700000" algn="tl">
                    <a:srgbClr val="000000">
                      <a:alpha val="43137"/>
                    </a:srgbClr>
                  </a:outerShdw>
                </a:effectLst>
              </a:rPr>
              <a:t>It’s Time to Come Back</a:t>
            </a:r>
            <a:endParaRPr lang="he-IL" sz="3600"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179512" y="188640"/>
            <a:ext cx="4316288" cy="6669360"/>
          </a:xfrm>
        </p:spPr>
        <p:txBody>
          <a:bodyPr>
            <a:noAutofit/>
          </a:bodyPr>
          <a:lstStyle/>
          <a:p>
            <a:pPr marL="0" indent="0">
              <a:spcBef>
                <a:spcPts val="0"/>
              </a:spcBef>
              <a:buNone/>
            </a:pPr>
            <a:r>
              <a:rPr lang="he-IL" sz="2000" b="1" dirty="0">
                <a:cs typeface="David" pitchFamily="34" charset="-79"/>
              </a:rPr>
              <a:t>ט</a:t>
            </a:r>
            <a:r>
              <a:rPr lang="he-IL" sz="2000" dirty="0">
                <a:cs typeface="David" pitchFamily="34" charset="-79"/>
              </a:rPr>
              <a:t> פָּנֹה אֶל-הַרְבֵּה וְהִנֵּה לִמְעָט וַהֲבֵאתֶם הַבַּיִת וְנָפַחְתִּי בוֹ יַעַן מֶה נְאֻם יְהוָה צְבָאוֹת יַעַן בֵּיתִי אֲשֶׁר-הוּא חָרֵב וְאַתֶּם רָצִים אִישׁ לְבֵיתוֹ. </a:t>
            </a:r>
          </a:p>
          <a:p>
            <a:pPr marL="0" indent="0">
              <a:spcBef>
                <a:spcPts val="0"/>
              </a:spcBef>
              <a:buNone/>
            </a:pPr>
            <a:r>
              <a:rPr lang="he-IL" sz="2000" b="1" dirty="0" smtClean="0">
                <a:cs typeface="David" pitchFamily="34" charset="-79"/>
              </a:rPr>
              <a:t>י</a:t>
            </a:r>
            <a:r>
              <a:rPr lang="he-IL" sz="2000" dirty="0" smtClean="0">
                <a:cs typeface="David" pitchFamily="34" charset="-79"/>
              </a:rPr>
              <a:t> </a:t>
            </a:r>
            <a:r>
              <a:rPr lang="he-IL" sz="2000" dirty="0">
                <a:cs typeface="David" pitchFamily="34" charset="-79"/>
              </a:rPr>
              <a:t>עַל-כֵּן עֲלֵיכֶם כָּלְאוּ שָׁמַיִם מִטָּל וְהָאָרֶץ כָּלְאָה יְבוּלָהּ. </a:t>
            </a:r>
            <a:endParaRPr lang="he-IL" sz="2000" dirty="0" smtClean="0">
              <a:cs typeface="David" pitchFamily="34" charset="-79"/>
            </a:endParaRPr>
          </a:p>
          <a:p>
            <a:pPr marL="0" indent="0">
              <a:spcBef>
                <a:spcPts val="0"/>
              </a:spcBef>
              <a:buNone/>
            </a:pPr>
            <a:r>
              <a:rPr lang="he-IL" sz="2000" b="1" dirty="0" smtClean="0">
                <a:cs typeface="David" pitchFamily="34" charset="-79"/>
              </a:rPr>
              <a:t>יא</a:t>
            </a:r>
            <a:r>
              <a:rPr lang="he-IL" sz="2000" dirty="0" smtClean="0">
                <a:cs typeface="David" pitchFamily="34" charset="-79"/>
              </a:rPr>
              <a:t> </a:t>
            </a:r>
            <a:r>
              <a:rPr lang="he-IL" sz="2000" dirty="0">
                <a:cs typeface="David" pitchFamily="34" charset="-79"/>
              </a:rPr>
              <a:t>וָאֶקְרָא חֹרֶב עַל-הָאָרֶץ וְעַל-הֶהָרִים וְעַל-הַדָּגָן וְעַל-הַתִּירוֹשׁ וְעַל-הַיִּצְהָר וְעַל אֲשֶׁר תּוֹצִיא הָאֲדָמָה וְעַל-הָאָדָם וְעַל-הַבְּהֵמָה וְעַל כָּל-יְגִיעַ כַּפָּיִם. </a:t>
            </a:r>
            <a:endParaRPr lang="he-IL" sz="2000" dirty="0" smtClean="0">
              <a:cs typeface="David" pitchFamily="34" charset="-79"/>
            </a:endParaRPr>
          </a:p>
          <a:p>
            <a:pPr marL="0" indent="0">
              <a:spcBef>
                <a:spcPts val="0"/>
              </a:spcBef>
              <a:buNone/>
            </a:pPr>
            <a:r>
              <a:rPr lang="he-IL" sz="2000" b="1" dirty="0" smtClean="0">
                <a:cs typeface="David" pitchFamily="34" charset="-79"/>
              </a:rPr>
              <a:t>יב</a:t>
            </a:r>
            <a:r>
              <a:rPr lang="he-IL" sz="2000" dirty="0" smtClean="0">
                <a:cs typeface="David" pitchFamily="34" charset="-79"/>
              </a:rPr>
              <a:t> </a:t>
            </a:r>
            <a:r>
              <a:rPr lang="he-IL" sz="2000" dirty="0">
                <a:cs typeface="David" pitchFamily="34" charset="-79"/>
              </a:rPr>
              <a:t>וַיִּשְׁמַע זְרֻבָּבֶל בֶּן-שַׁלְתִּיאֵל וִיהוֹשֻׁעַ בֶּן-יְהוֹצָדָק הַכֹּהֵן הַגָּדוֹל וְכֹל שְׁאֵרִית הָעָם בְּקוֹל יְהוָה אֱלֹהֵיהֶם וְעַל-דִּבְרֵי חַגַּי הַנָּבִיא כַּאֲשֶׁר שְׁלָחוֹ יְהוָה אֱלֹהֵיהֶם וַיִּירְאוּ הָעָם מִפְּנֵי יְהוָה. </a:t>
            </a:r>
            <a:endParaRPr lang="he-IL" sz="2000" dirty="0" smtClean="0">
              <a:cs typeface="David" pitchFamily="34" charset="-79"/>
            </a:endParaRPr>
          </a:p>
          <a:p>
            <a:pPr marL="0" indent="0">
              <a:spcBef>
                <a:spcPts val="0"/>
              </a:spcBef>
              <a:buNone/>
            </a:pPr>
            <a:r>
              <a:rPr lang="he-IL" sz="2000" b="1" dirty="0" smtClean="0">
                <a:cs typeface="David" pitchFamily="34" charset="-79"/>
              </a:rPr>
              <a:t>יג</a:t>
            </a:r>
            <a:r>
              <a:rPr lang="he-IL" sz="2000" dirty="0" smtClean="0">
                <a:cs typeface="David" pitchFamily="34" charset="-79"/>
              </a:rPr>
              <a:t> </a:t>
            </a:r>
            <a:r>
              <a:rPr lang="he-IL" sz="2000" dirty="0">
                <a:cs typeface="David" pitchFamily="34" charset="-79"/>
              </a:rPr>
              <a:t>וַיֹּאמֶר חַגַּי מַלְאַךְ יְהוָה בְּמַלְאֲכוּת יְהוָה לָעָם לֵאמֹר אֲנִי אִתְּכֶם נְאֻם-יְהוָה. </a:t>
            </a:r>
            <a:endParaRPr lang="he-IL" sz="2000" dirty="0" smtClean="0">
              <a:cs typeface="David" pitchFamily="34" charset="-79"/>
            </a:endParaRPr>
          </a:p>
          <a:p>
            <a:pPr marL="0" indent="0">
              <a:spcBef>
                <a:spcPts val="0"/>
              </a:spcBef>
              <a:buNone/>
            </a:pPr>
            <a:r>
              <a:rPr lang="he-IL" sz="2000" b="1" dirty="0" smtClean="0">
                <a:cs typeface="David" pitchFamily="34" charset="-79"/>
              </a:rPr>
              <a:t>יד</a:t>
            </a:r>
            <a:r>
              <a:rPr lang="he-IL" sz="2000" dirty="0" smtClean="0">
                <a:cs typeface="David" pitchFamily="34" charset="-79"/>
              </a:rPr>
              <a:t> </a:t>
            </a:r>
            <a:r>
              <a:rPr lang="he-IL" sz="2000" dirty="0">
                <a:cs typeface="David" pitchFamily="34" charset="-79"/>
              </a:rPr>
              <a:t>וַיָּעַר יְהוָה אֶת-רוּחַ זְרֻבָּבֶל בֶּן-שַׁלְתִּיאֵל פַּחַת יְהוּדָה וְאֶת-רוּחַ יְהוֹשֻׁעַ בֶּן-יְהוֹצָדָק הַכֹּהֵן הַגָּדוֹל וְאֶת-רוּחַ כֹּל שְׁאֵרִית הָעָם וַיָּבֹאוּ וַיַּעֲשׂוּ מְלָאכָה בְּבֵית-יְהוָה צְבָאוֹת אֱלֹהֵיהֶם</a:t>
            </a:r>
            <a:r>
              <a:rPr lang="he-IL" sz="2000" dirty="0" smtClean="0">
                <a:cs typeface="David" pitchFamily="34" charset="-79"/>
              </a:rPr>
              <a:t>.</a:t>
            </a:r>
            <a:r>
              <a:rPr lang="he-IL" sz="2000" b="1" dirty="0"/>
              <a:t> </a:t>
            </a:r>
            <a:endParaRPr lang="he-IL" sz="2000" b="1" dirty="0" smtClean="0"/>
          </a:p>
          <a:p>
            <a:pPr marL="0" indent="0">
              <a:spcBef>
                <a:spcPts val="0"/>
              </a:spcBef>
              <a:buNone/>
            </a:pPr>
            <a:r>
              <a:rPr lang="he-IL" sz="2000" b="1" dirty="0" smtClean="0">
                <a:latin typeface="David" pitchFamily="34" charset="-79"/>
                <a:cs typeface="David" pitchFamily="34" charset="-79"/>
              </a:rPr>
              <a:t>טו</a:t>
            </a:r>
            <a:r>
              <a:rPr lang="he-IL" sz="2000" dirty="0" smtClean="0">
                <a:latin typeface="David" pitchFamily="34" charset="-79"/>
                <a:cs typeface="David" pitchFamily="34" charset="-79"/>
              </a:rPr>
              <a:t> </a:t>
            </a:r>
            <a:r>
              <a:rPr lang="he-IL" sz="2000" dirty="0">
                <a:latin typeface="David" pitchFamily="34" charset="-79"/>
                <a:cs typeface="David" pitchFamily="34" charset="-79"/>
              </a:rPr>
              <a:t>בְּיוֹם עֶשְׂרִים וְאַרְבָּעָה לַחֹדֶשׁ בַּשִּׁשִּׁי בִּשְׁנַת שְׁתַּיִם לְדָרְיָוֶשׁ הַמֶּלֶךְ</a:t>
            </a:r>
            <a:r>
              <a:rPr lang="he-IL" sz="2000" dirty="0" smtClean="0">
                <a:latin typeface="David" pitchFamily="34" charset="-79"/>
                <a:cs typeface="David" pitchFamily="34" charset="-79"/>
              </a:rPr>
              <a:t>.</a:t>
            </a:r>
            <a:endParaRPr lang="he-IL" sz="2000" dirty="0">
              <a:cs typeface="David" pitchFamily="34" charset="-79"/>
            </a:endParaRPr>
          </a:p>
        </p:txBody>
      </p:sp>
      <p:sp>
        <p:nvSpPr>
          <p:cNvPr id="4" name="Content Placeholder 3"/>
          <p:cNvSpPr>
            <a:spLocks noGrp="1"/>
          </p:cNvSpPr>
          <p:nvPr>
            <p:ph sz="half" idx="2"/>
          </p:nvPr>
        </p:nvSpPr>
        <p:spPr>
          <a:xfrm>
            <a:off x="4716016" y="908720"/>
            <a:ext cx="4248472" cy="5688632"/>
          </a:xfrm>
        </p:spPr>
        <p:txBody>
          <a:bodyPr>
            <a:noAutofit/>
          </a:bodyPr>
          <a:lstStyle/>
          <a:p>
            <a:pPr marL="0" indent="0">
              <a:spcBef>
                <a:spcPts val="0"/>
              </a:spcBef>
              <a:buNone/>
            </a:pPr>
            <a:r>
              <a:rPr lang="he-IL" sz="2000" b="1" dirty="0">
                <a:cs typeface="David" pitchFamily="34" charset="-79"/>
              </a:rPr>
              <a:t>א </a:t>
            </a:r>
            <a:r>
              <a:rPr lang="he-IL" sz="2000" dirty="0">
                <a:cs typeface="David" pitchFamily="34" charset="-79"/>
              </a:rPr>
              <a:t>בִּשְׁנַת שְׁתַּיִם לְדָרְיָוֶשׁ הַמֶּלֶךְ בַּחֹדֶשׁ הַשִּׁשִּׁי בְּיוֹם אֶחָד לַחֹדֶשׁ הָיָה דְבַר-יְהוָה בְּיַד-חַגַּי הַנָּבִיא אֶל-זְרֻבָּבֶל בֶּן-שְׁאַלְתִּיאֵל פַּחַת יְהוּדָה וְאֶל-יְהוֹשֻׁעַ בֶּן-יְהוֹצָדָק הַכֹּהֵן הַגָּדוֹל לֵאמֹר</a:t>
            </a:r>
            <a:r>
              <a:rPr lang="he-IL" sz="2000" dirty="0" smtClean="0">
                <a:cs typeface="David" pitchFamily="34" charset="-79"/>
              </a:rPr>
              <a:t>. </a:t>
            </a:r>
          </a:p>
          <a:p>
            <a:pPr marL="0" indent="0">
              <a:spcBef>
                <a:spcPts val="0"/>
              </a:spcBef>
              <a:buNone/>
            </a:pPr>
            <a:r>
              <a:rPr lang="he-IL" sz="2000" b="1" dirty="0" smtClean="0">
                <a:cs typeface="David" pitchFamily="34" charset="-79"/>
              </a:rPr>
              <a:t>ב</a:t>
            </a:r>
            <a:r>
              <a:rPr lang="he-IL" sz="2000" dirty="0" smtClean="0">
                <a:cs typeface="David" pitchFamily="34" charset="-79"/>
              </a:rPr>
              <a:t> </a:t>
            </a:r>
            <a:r>
              <a:rPr lang="he-IL" sz="2000" dirty="0">
                <a:cs typeface="David" pitchFamily="34" charset="-79"/>
              </a:rPr>
              <a:t>כֹּה אָמַר יְהוָה צְבָאוֹת לֵאמֹר </a:t>
            </a:r>
            <a:r>
              <a:rPr lang="he-IL" sz="2000" b="1" dirty="0">
                <a:cs typeface="David" pitchFamily="34" charset="-79"/>
              </a:rPr>
              <a:t>הָעָם הַזֶּה אָמְרוּ לֹא עֶת-בֹּא עֶת-בֵּית יְהוָה לְהִבָּנוֹת</a:t>
            </a:r>
            <a:r>
              <a:rPr lang="he-IL" sz="2000" b="1" dirty="0" smtClean="0">
                <a:cs typeface="David" pitchFamily="34" charset="-79"/>
              </a:rPr>
              <a:t>. </a:t>
            </a:r>
          </a:p>
          <a:p>
            <a:pPr marL="0" indent="0">
              <a:spcBef>
                <a:spcPts val="0"/>
              </a:spcBef>
              <a:buNone/>
            </a:pPr>
            <a:r>
              <a:rPr lang="he-IL" sz="2000" b="1" dirty="0" smtClean="0">
                <a:cs typeface="David" pitchFamily="34" charset="-79"/>
              </a:rPr>
              <a:t>ג</a:t>
            </a:r>
            <a:r>
              <a:rPr lang="he-IL" sz="2000" dirty="0" smtClean="0">
                <a:cs typeface="David" pitchFamily="34" charset="-79"/>
              </a:rPr>
              <a:t> </a:t>
            </a:r>
            <a:r>
              <a:rPr lang="he-IL" sz="2000" dirty="0">
                <a:cs typeface="David" pitchFamily="34" charset="-79"/>
              </a:rPr>
              <a:t>וַיְהִי דְּבַר-יְהוָה בְּיַד-חַגַּי הַנָּבִיא לֵאמֹר. </a:t>
            </a:r>
            <a:endParaRPr lang="he-IL" sz="2000" dirty="0" smtClean="0">
              <a:cs typeface="David" pitchFamily="34" charset="-79"/>
            </a:endParaRPr>
          </a:p>
          <a:p>
            <a:pPr marL="0" indent="0">
              <a:spcBef>
                <a:spcPts val="0"/>
              </a:spcBef>
              <a:buNone/>
            </a:pPr>
            <a:r>
              <a:rPr lang="he-IL" sz="2000" b="1" dirty="0" smtClean="0">
                <a:cs typeface="David" pitchFamily="34" charset="-79"/>
              </a:rPr>
              <a:t>ד</a:t>
            </a:r>
            <a:r>
              <a:rPr lang="he-IL" sz="2000" dirty="0" smtClean="0">
                <a:cs typeface="David" pitchFamily="34" charset="-79"/>
              </a:rPr>
              <a:t> </a:t>
            </a:r>
            <a:r>
              <a:rPr lang="he-IL" sz="2000" dirty="0">
                <a:cs typeface="David" pitchFamily="34" charset="-79"/>
              </a:rPr>
              <a:t>הַעֵת לָכֶם אַתֶּם לָשֶׁבֶת בְּבָתֵּיכֶם סְפוּנִים וְהַבַּיִת הַזֶּה חָרֵב. </a:t>
            </a:r>
            <a:endParaRPr lang="he-IL" sz="2000" dirty="0" smtClean="0">
              <a:cs typeface="David" pitchFamily="34" charset="-79"/>
            </a:endParaRPr>
          </a:p>
          <a:p>
            <a:pPr marL="0" indent="0">
              <a:spcBef>
                <a:spcPts val="0"/>
              </a:spcBef>
              <a:buNone/>
            </a:pPr>
            <a:r>
              <a:rPr lang="he-IL" sz="2000" b="1" dirty="0" smtClean="0">
                <a:cs typeface="David" pitchFamily="34" charset="-79"/>
              </a:rPr>
              <a:t>ה</a:t>
            </a:r>
            <a:r>
              <a:rPr lang="he-IL" sz="2000" dirty="0" smtClean="0">
                <a:cs typeface="David" pitchFamily="34" charset="-79"/>
              </a:rPr>
              <a:t> </a:t>
            </a:r>
            <a:r>
              <a:rPr lang="he-IL" sz="2000" dirty="0">
                <a:cs typeface="David" pitchFamily="34" charset="-79"/>
              </a:rPr>
              <a:t>וְעַתָּה כֹּה אָמַר יְהוָה צְבָאוֹת שִׂימוּ לְבַבְכֶם עַל-דַּרְכֵיכֶם. </a:t>
            </a:r>
            <a:endParaRPr lang="he-IL" sz="2000" dirty="0" smtClean="0">
              <a:cs typeface="David" pitchFamily="34" charset="-79"/>
            </a:endParaRPr>
          </a:p>
          <a:p>
            <a:pPr marL="0" indent="0">
              <a:spcBef>
                <a:spcPts val="0"/>
              </a:spcBef>
              <a:buNone/>
            </a:pPr>
            <a:r>
              <a:rPr lang="he-IL" sz="2000" b="1" dirty="0" smtClean="0">
                <a:cs typeface="David" pitchFamily="34" charset="-79"/>
              </a:rPr>
              <a:t>ו</a:t>
            </a:r>
            <a:r>
              <a:rPr lang="he-IL" sz="2000" dirty="0" smtClean="0">
                <a:cs typeface="David" pitchFamily="34" charset="-79"/>
              </a:rPr>
              <a:t> </a:t>
            </a:r>
            <a:r>
              <a:rPr lang="he-IL" sz="2000" dirty="0">
                <a:cs typeface="David" pitchFamily="34" charset="-79"/>
              </a:rPr>
              <a:t>זְרַעְתֶּם הַרְבֵּה וְהָבֵא מְעָט אָכוֹל וְאֵין-לְשָׂבְעָה שָׁתוֹ וְאֵין-לְשָׁכְרָה לָבוֹשׁ וְאֵין-לְחֹם לוֹ וְהַמִּשְׂתַּכֵּר מִשְׂתַּכֵּר אֶל-צְרוֹר נָקוּב</a:t>
            </a:r>
            <a:r>
              <a:rPr lang="he-IL" sz="2000" dirty="0" smtClean="0">
                <a:cs typeface="David" pitchFamily="34" charset="-79"/>
              </a:rPr>
              <a:t>. </a:t>
            </a:r>
          </a:p>
          <a:p>
            <a:pPr marL="0" indent="0">
              <a:spcBef>
                <a:spcPts val="0"/>
              </a:spcBef>
              <a:buNone/>
            </a:pPr>
            <a:r>
              <a:rPr lang="he-IL" sz="2000" b="1" dirty="0" smtClean="0">
                <a:cs typeface="David" pitchFamily="34" charset="-79"/>
              </a:rPr>
              <a:t>ז</a:t>
            </a:r>
            <a:r>
              <a:rPr lang="he-IL" sz="2000" dirty="0" smtClean="0">
                <a:cs typeface="David" pitchFamily="34" charset="-79"/>
              </a:rPr>
              <a:t> </a:t>
            </a:r>
            <a:r>
              <a:rPr lang="he-IL" sz="2000" dirty="0">
                <a:cs typeface="David" pitchFamily="34" charset="-79"/>
              </a:rPr>
              <a:t>כֹּה אָמַר יְהוָה צְבָאוֹת שִׂימוּ לְבַבְכֶם עַל-דַּרְכֵיכֶם. </a:t>
            </a:r>
            <a:endParaRPr lang="he-IL" sz="2000" dirty="0" smtClean="0">
              <a:cs typeface="David" pitchFamily="34" charset="-79"/>
            </a:endParaRPr>
          </a:p>
          <a:p>
            <a:pPr marL="0" indent="0">
              <a:spcBef>
                <a:spcPts val="0"/>
              </a:spcBef>
              <a:buNone/>
            </a:pPr>
            <a:r>
              <a:rPr lang="he-IL" sz="2000" b="1" dirty="0" smtClean="0">
                <a:cs typeface="David" pitchFamily="34" charset="-79"/>
              </a:rPr>
              <a:t>ח</a:t>
            </a:r>
            <a:r>
              <a:rPr lang="he-IL" sz="2000" dirty="0" smtClean="0">
                <a:cs typeface="David" pitchFamily="34" charset="-79"/>
              </a:rPr>
              <a:t> </a:t>
            </a:r>
            <a:r>
              <a:rPr lang="he-IL" sz="2000" dirty="0">
                <a:cs typeface="David" pitchFamily="34" charset="-79"/>
              </a:rPr>
              <a:t>עֲלוּ הָהָר וַהֲבֵאתֶם עֵץ וּבְנוּ הַבָּיִת וְאֶרְצֶה-בּוֹ ְאֶכָּבְדָה אָמַר יְהוָה. </a:t>
            </a:r>
            <a:endParaRPr lang="he-IL" sz="1600" dirty="0">
              <a:cs typeface="David" pitchFamily="34" charset="-79"/>
            </a:endParaRPr>
          </a:p>
          <a:p>
            <a:pPr>
              <a:spcBef>
                <a:spcPts val="0"/>
              </a:spcBef>
            </a:pPr>
            <a:endParaRPr lang="he-IL" sz="1200" dirty="0"/>
          </a:p>
        </p:txBody>
      </p:sp>
    </p:spTree>
    <p:extLst>
      <p:ext uri="{BB962C8B-B14F-4D97-AF65-F5344CB8AC3E}">
        <p14:creationId xmlns:p14="http://schemas.microsoft.com/office/powerpoint/2010/main" val="407564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righ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righ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righ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righ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righ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righ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righ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righ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animEffect transition="in" filter="wipe(right)">
                                      <p:cBhvr>
                                        <p:cTn id="47" dur="500"/>
                                        <p:tgtEl>
                                          <p:spTgt spid="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3">
                                            <p:txEl>
                                              <p:pRg st="1" end="1"/>
                                            </p:txEl>
                                          </p:spTgt>
                                        </p:tgtEl>
                                        <p:attrNameLst>
                                          <p:attrName>style.visibility</p:attrName>
                                        </p:attrNameLst>
                                      </p:cBhvr>
                                      <p:to>
                                        <p:strVal val="visible"/>
                                      </p:to>
                                    </p:set>
                                    <p:animEffect transition="in" filter="wipe(right)">
                                      <p:cBhvr>
                                        <p:cTn id="52" dur="500"/>
                                        <p:tgtEl>
                                          <p:spTgt spid="3">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animEffect transition="in" filter="wipe(right)">
                                      <p:cBhvr>
                                        <p:cTn id="57" dur="500"/>
                                        <p:tgtEl>
                                          <p:spTgt spid="3">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3">
                                            <p:txEl>
                                              <p:pRg st="3" end="3"/>
                                            </p:txEl>
                                          </p:spTgt>
                                        </p:tgtEl>
                                        <p:attrNameLst>
                                          <p:attrName>style.visibility</p:attrName>
                                        </p:attrNameLst>
                                      </p:cBhvr>
                                      <p:to>
                                        <p:strVal val="visible"/>
                                      </p:to>
                                    </p:set>
                                    <p:animEffect transition="in" filter="wipe(right)">
                                      <p:cBhvr>
                                        <p:cTn id="62" dur="500"/>
                                        <p:tgtEl>
                                          <p:spTgt spid="3">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grpId="0" nodeType="click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Effect transition="in" filter="wipe(right)">
                                      <p:cBhvr>
                                        <p:cTn id="67" dur="500"/>
                                        <p:tgtEl>
                                          <p:spTgt spid="3">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grpId="0" nodeType="clickEffect">
                                  <p:stCondLst>
                                    <p:cond delay="0"/>
                                  </p:stCondLst>
                                  <p:childTnLst>
                                    <p:set>
                                      <p:cBhvr>
                                        <p:cTn id="71" dur="1" fill="hold">
                                          <p:stCondLst>
                                            <p:cond delay="0"/>
                                          </p:stCondLst>
                                        </p:cTn>
                                        <p:tgtEl>
                                          <p:spTgt spid="3">
                                            <p:txEl>
                                              <p:pRg st="5" end="5"/>
                                            </p:txEl>
                                          </p:spTgt>
                                        </p:tgtEl>
                                        <p:attrNameLst>
                                          <p:attrName>style.visibility</p:attrName>
                                        </p:attrNameLst>
                                      </p:cBhvr>
                                      <p:to>
                                        <p:strVal val="visible"/>
                                      </p:to>
                                    </p:set>
                                    <p:animEffect transition="in" filter="wipe(right)">
                                      <p:cBhvr>
                                        <p:cTn id="72" dur="500"/>
                                        <p:tgtEl>
                                          <p:spTgt spid="3">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grpId="0" nodeType="clickEffect">
                                  <p:stCondLst>
                                    <p:cond delay="0"/>
                                  </p:stCondLst>
                                  <p:childTnLst>
                                    <p:set>
                                      <p:cBhvr>
                                        <p:cTn id="76" dur="1" fill="hold">
                                          <p:stCondLst>
                                            <p:cond delay="0"/>
                                          </p:stCondLst>
                                        </p:cTn>
                                        <p:tgtEl>
                                          <p:spTgt spid="3">
                                            <p:txEl>
                                              <p:pRg st="6" end="6"/>
                                            </p:txEl>
                                          </p:spTgt>
                                        </p:tgtEl>
                                        <p:attrNameLst>
                                          <p:attrName>style.visibility</p:attrName>
                                        </p:attrNameLst>
                                      </p:cBhvr>
                                      <p:to>
                                        <p:strVal val="visible"/>
                                      </p:to>
                                    </p:set>
                                    <p:animEffect transition="in" filter="wipe(right)">
                                      <p:cBhvr>
                                        <p:cTn id="7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solidFill>
                  <a:schemeClr val="accent6"/>
                </a:solidFill>
                <a:effectLst>
                  <a:outerShdw blurRad="38100" dist="38100" dir="2700000" algn="tl">
                    <a:srgbClr val="000000">
                      <a:alpha val="43137"/>
                    </a:srgbClr>
                  </a:outerShdw>
                </a:effectLst>
              </a:rPr>
              <a:t>חגי פרק ב – </a:t>
            </a:r>
            <a:r>
              <a:rPr lang="en-GB" b="1" dirty="0" err="1" smtClean="0">
                <a:solidFill>
                  <a:schemeClr val="accent6"/>
                </a:solidFill>
                <a:effectLst>
                  <a:outerShdw blurRad="38100" dist="38100" dir="2700000" algn="tl">
                    <a:srgbClr val="000000">
                      <a:alpha val="43137"/>
                    </a:srgbClr>
                  </a:outerShdw>
                </a:effectLst>
              </a:rPr>
              <a:t>Chizuk</a:t>
            </a:r>
            <a:r>
              <a:rPr lang="en-GB" b="1" dirty="0" smtClean="0">
                <a:solidFill>
                  <a:schemeClr val="accent6"/>
                </a:solidFill>
                <a:effectLst>
                  <a:outerShdw blurRad="38100" dist="38100" dir="2700000" algn="tl">
                    <a:srgbClr val="000000">
                      <a:alpha val="43137"/>
                    </a:srgbClr>
                  </a:outerShdw>
                </a:effectLst>
              </a:rPr>
              <a:t>!</a:t>
            </a:r>
            <a:endParaRPr lang="he-IL"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12776"/>
            <a:ext cx="8229600" cy="4896544"/>
          </a:xfrm>
        </p:spPr>
        <p:txBody>
          <a:bodyPr>
            <a:normAutofit fontScale="77500" lnSpcReduction="20000"/>
          </a:bodyPr>
          <a:lstStyle/>
          <a:p>
            <a:pPr marL="0" indent="0">
              <a:buNone/>
            </a:pPr>
            <a:r>
              <a:rPr lang="he-IL" b="1" dirty="0" smtClean="0">
                <a:latin typeface="David" pitchFamily="34" charset="-79"/>
                <a:cs typeface="David" pitchFamily="34" charset="-79"/>
              </a:rPr>
              <a:t>ג</a:t>
            </a:r>
            <a:r>
              <a:rPr lang="he-IL" dirty="0" smtClean="0">
                <a:latin typeface="David" pitchFamily="34" charset="-79"/>
                <a:cs typeface="David" pitchFamily="34" charset="-79"/>
              </a:rPr>
              <a:t> </a:t>
            </a:r>
            <a:r>
              <a:rPr lang="he-IL" dirty="0">
                <a:latin typeface="David" pitchFamily="34" charset="-79"/>
                <a:cs typeface="David" pitchFamily="34" charset="-79"/>
              </a:rPr>
              <a:t>מִי בָכֶם הַנִּשְׁאָר אֲשֶׁר רָאָה אֶת-הַבַּיִת הַזֶּה בִּכְבוֹדוֹ הָרִאשׁוֹן וּמָה אַתֶּם רֹאִים אֹתוֹ עַתָּה הֲלוֹא כָמֹהוּ כְּאַיִן </a:t>
            </a:r>
            <a:r>
              <a:rPr lang="he-IL" dirty="0" smtClean="0">
                <a:latin typeface="David" pitchFamily="34" charset="-79"/>
                <a:cs typeface="David" pitchFamily="34" charset="-79"/>
              </a:rPr>
              <a:t>בְּעֵינֵיכֶם.</a:t>
            </a:r>
          </a:p>
          <a:p>
            <a:pPr marL="0" indent="0">
              <a:buNone/>
            </a:pPr>
            <a:r>
              <a:rPr lang="he-IL" b="1" dirty="0" smtClean="0">
                <a:latin typeface="David" pitchFamily="34" charset="-79"/>
                <a:cs typeface="David" pitchFamily="34" charset="-79"/>
              </a:rPr>
              <a:t>ד</a:t>
            </a:r>
            <a:r>
              <a:rPr lang="he-IL" dirty="0" smtClean="0">
                <a:latin typeface="David" pitchFamily="34" charset="-79"/>
                <a:cs typeface="David" pitchFamily="34" charset="-79"/>
              </a:rPr>
              <a:t> </a:t>
            </a:r>
            <a:r>
              <a:rPr lang="he-IL" dirty="0">
                <a:latin typeface="David" pitchFamily="34" charset="-79"/>
                <a:cs typeface="David" pitchFamily="34" charset="-79"/>
              </a:rPr>
              <a:t>וְעַתָּה </a:t>
            </a:r>
            <a:r>
              <a:rPr lang="he-IL" b="1" dirty="0">
                <a:solidFill>
                  <a:schemeClr val="accent5">
                    <a:lumMod val="75000"/>
                  </a:schemeClr>
                </a:solidFill>
                <a:latin typeface="David" pitchFamily="34" charset="-79"/>
                <a:cs typeface="David" pitchFamily="34" charset="-79"/>
              </a:rPr>
              <a:t>חֲזַק</a:t>
            </a:r>
            <a:r>
              <a:rPr lang="he-IL" dirty="0">
                <a:solidFill>
                  <a:schemeClr val="accent5">
                    <a:lumMod val="75000"/>
                  </a:schemeClr>
                </a:solidFill>
                <a:latin typeface="David" pitchFamily="34" charset="-79"/>
                <a:cs typeface="David" pitchFamily="34" charset="-79"/>
              </a:rPr>
              <a:t> </a:t>
            </a:r>
            <a:r>
              <a:rPr lang="he-IL" dirty="0">
                <a:latin typeface="David" pitchFamily="34" charset="-79"/>
                <a:cs typeface="David" pitchFamily="34" charset="-79"/>
              </a:rPr>
              <a:t>זְרֻבָּבֶל נְאֻם-יְהוָה </a:t>
            </a:r>
            <a:r>
              <a:rPr lang="he-IL" b="1" dirty="0">
                <a:solidFill>
                  <a:schemeClr val="accent5">
                    <a:lumMod val="75000"/>
                  </a:schemeClr>
                </a:solidFill>
                <a:latin typeface="David" pitchFamily="34" charset="-79"/>
                <a:cs typeface="David" pitchFamily="34" charset="-79"/>
              </a:rPr>
              <a:t>וַחֲזַק</a:t>
            </a:r>
            <a:r>
              <a:rPr lang="he-IL" dirty="0">
                <a:solidFill>
                  <a:schemeClr val="accent5">
                    <a:lumMod val="75000"/>
                  </a:schemeClr>
                </a:solidFill>
                <a:latin typeface="David" pitchFamily="34" charset="-79"/>
                <a:cs typeface="David" pitchFamily="34" charset="-79"/>
              </a:rPr>
              <a:t> </a:t>
            </a:r>
            <a:r>
              <a:rPr lang="he-IL" dirty="0">
                <a:latin typeface="David" pitchFamily="34" charset="-79"/>
                <a:cs typeface="David" pitchFamily="34" charset="-79"/>
              </a:rPr>
              <a:t>יְהוֹשֻׁעַ בֶּן-יְהוֹצָדָק הַכֹּהֵן הַגָּדוֹל </a:t>
            </a:r>
            <a:r>
              <a:rPr lang="he-IL" b="1" dirty="0">
                <a:solidFill>
                  <a:schemeClr val="accent5">
                    <a:lumMod val="75000"/>
                  </a:schemeClr>
                </a:solidFill>
                <a:latin typeface="David" pitchFamily="34" charset="-79"/>
                <a:cs typeface="David" pitchFamily="34" charset="-79"/>
              </a:rPr>
              <a:t>וַחֲזַק</a:t>
            </a:r>
            <a:r>
              <a:rPr lang="he-IL" dirty="0">
                <a:solidFill>
                  <a:schemeClr val="accent5">
                    <a:lumMod val="75000"/>
                  </a:schemeClr>
                </a:solidFill>
                <a:latin typeface="David" pitchFamily="34" charset="-79"/>
                <a:cs typeface="David" pitchFamily="34" charset="-79"/>
              </a:rPr>
              <a:t> </a:t>
            </a:r>
            <a:r>
              <a:rPr lang="he-IL" dirty="0">
                <a:latin typeface="David" pitchFamily="34" charset="-79"/>
                <a:cs typeface="David" pitchFamily="34" charset="-79"/>
              </a:rPr>
              <a:t>כָּל-עַם הָאָרֶץ נְאֻם-יְהוָה וַעֲשׂוּ כִּי-אֲנִי אִתְּכֶם נְאֻם יְהוָה צְבָאוֹת.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ה</a:t>
            </a:r>
            <a:r>
              <a:rPr lang="he-IL" dirty="0" smtClean="0">
                <a:latin typeface="David" pitchFamily="34" charset="-79"/>
                <a:cs typeface="David" pitchFamily="34" charset="-79"/>
              </a:rPr>
              <a:t> </a:t>
            </a:r>
            <a:r>
              <a:rPr lang="he-IL" dirty="0">
                <a:latin typeface="David" pitchFamily="34" charset="-79"/>
                <a:cs typeface="David" pitchFamily="34" charset="-79"/>
              </a:rPr>
              <a:t>אֶת-הַדָּבָר אֲשֶׁר-כָּרַתִּי אִתְּכֶם בְּצֵאתְכֶם מִמִּצְרַיִם וְרוּחִי עֹמֶדֶת בְּתוֹכְכֶם </a:t>
            </a:r>
            <a:r>
              <a:rPr lang="he-IL" dirty="0" smtClean="0">
                <a:latin typeface="David" pitchFamily="34" charset="-79"/>
                <a:cs typeface="David" pitchFamily="34" charset="-79"/>
              </a:rPr>
              <a:t>אַל-תִּירָאוּ.</a:t>
            </a:r>
            <a:endParaRPr lang="en-US" dirty="0">
              <a:latin typeface="David" pitchFamily="34" charset="-79"/>
              <a:cs typeface="David" pitchFamily="34" charset="-79"/>
            </a:endParaRPr>
          </a:p>
          <a:p>
            <a:pPr marL="0" indent="0" rtl="0">
              <a:buNone/>
            </a:pPr>
            <a:r>
              <a:rPr lang="he-IL" b="1" dirty="0" smtClean="0">
                <a:latin typeface="David" pitchFamily="34" charset="-79"/>
                <a:cs typeface="David" pitchFamily="34" charset="-79"/>
              </a:rPr>
              <a:t>ו</a:t>
            </a:r>
            <a:r>
              <a:rPr lang="he-IL" dirty="0" smtClean="0">
                <a:latin typeface="David" pitchFamily="34" charset="-79"/>
                <a:cs typeface="David" pitchFamily="34" charset="-79"/>
              </a:rPr>
              <a:t> </a:t>
            </a:r>
            <a:r>
              <a:rPr lang="he-IL" dirty="0">
                <a:latin typeface="David" pitchFamily="34" charset="-79"/>
                <a:cs typeface="David" pitchFamily="34" charset="-79"/>
              </a:rPr>
              <a:t>כִּי כֹה אָמַר יְהוָה צְבָאוֹת עוֹד אַחַת מְעַט הִיא וַאֲנִי מַרְעִישׁ אֶת-הַשָּׁמַיִם וְאֶת-הָאָרֶץ וְאֶת-הַיָּם וְאֶת-הֶחָרָבָה. </a:t>
            </a:r>
            <a:endParaRPr lang="he-IL" dirty="0" smtClean="0">
              <a:latin typeface="David" pitchFamily="34" charset="-79"/>
              <a:cs typeface="David" pitchFamily="34" charset="-79"/>
            </a:endParaRPr>
          </a:p>
          <a:p>
            <a:pPr marL="0" indent="0" rtl="0">
              <a:buNone/>
            </a:pPr>
            <a:r>
              <a:rPr lang="he-IL" b="1" dirty="0" smtClean="0">
                <a:latin typeface="David" pitchFamily="34" charset="-79"/>
                <a:cs typeface="David" pitchFamily="34" charset="-79"/>
              </a:rPr>
              <a:t>ז</a:t>
            </a:r>
            <a:r>
              <a:rPr lang="he-IL" dirty="0" smtClean="0">
                <a:latin typeface="David" pitchFamily="34" charset="-79"/>
                <a:cs typeface="David" pitchFamily="34" charset="-79"/>
              </a:rPr>
              <a:t> </a:t>
            </a:r>
            <a:r>
              <a:rPr lang="he-IL" dirty="0">
                <a:latin typeface="David" pitchFamily="34" charset="-79"/>
                <a:cs typeface="David" pitchFamily="34" charset="-79"/>
              </a:rPr>
              <a:t>וְהִרְעַשְׁתִּי אֶת-כָּל-הַגּוֹיִם וּבָאוּ חֶמְדַּת כָּל-הַגּוֹיִם וּמִלֵּאתִי אֶת-הַבַּיִת הַזֶּה כָּבוֹד אָמַר יְהוָה צְבָאוֹת.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ח</a:t>
            </a:r>
            <a:r>
              <a:rPr lang="he-IL" dirty="0" smtClean="0">
                <a:latin typeface="David" pitchFamily="34" charset="-79"/>
                <a:cs typeface="David" pitchFamily="34" charset="-79"/>
              </a:rPr>
              <a:t> </a:t>
            </a:r>
            <a:r>
              <a:rPr lang="he-IL" dirty="0">
                <a:latin typeface="David" pitchFamily="34" charset="-79"/>
                <a:cs typeface="David" pitchFamily="34" charset="-79"/>
              </a:rPr>
              <a:t>לִי הַכֶּסֶף וְלִי הַזָּהָב נְאֻם יְהוָה צְבָאוֹת.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ט</a:t>
            </a:r>
            <a:r>
              <a:rPr lang="he-IL" dirty="0" smtClean="0">
                <a:latin typeface="David" pitchFamily="34" charset="-79"/>
                <a:cs typeface="David" pitchFamily="34" charset="-79"/>
              </a:rPr>
              <a:t> גָּדוֹל </a:t>
            </a:r>
            <a:r>
              <a:rPr lang="he-IL" dirty="0">
                <a:latin typeface="David" pitchFamily="34" charset="-79"/>
                <a:cs typeface="David" pitchFamily="34" charset="-79"/>
              </a:rPr>
              <a:t>יִהְיֶה כְּבוֹד הַבַּיִת הַזֶּה הָאַחֲרוֹן מִן-הָרִאשׁוֹן אָמַר יְהוָה צְבָאוֹת וּבַמָּקוֹם הַזֶּה אֶתֵּן שָׁלוֹם נְאֻם יְהוָה צְבָאוֹת. </a:t>
            </a:r>
            <a:endParaRPr lang="en-US" dirty="0" smtClean="0">
              <a:latin typeface="David" pitchFamily="34" charset="-79"/>
              <a:cs typeface="David" pitchFamily="34" charset="-79"/>
            </a:endParaRPr>
          </a:p>
          <a:p>
            <a:pPr marL="0" indent="0">
              <a:buNone/>
            </a:pPr>
            <a:endParaRPr lang="he-IL" dirty="0">
              <a:latin typeface="David" pitchFamily="34" charset="-79"/>
              <a:cs typeface="David" pitchFamily="34" charset="-79"/>
            </a:endParaRPr>
          </a:p>
        </p:txBody>
      </p:sp>
    </p:spTree>
    <p:extLst>
      <p:ext uri="{BB962C8B-B14F-4D97-AF65-F5344CB8AC3E}">
        <p14:creationId xmlns:p14="http://schemas.microsoft.com/office/powerpoint/2010/main" val="136822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righ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2231</Words>
  <Application>Microsoft Office PowerPoint</Application>
  <PresentationFormat>On-screen Show (4:3)</PresentationFormat>
  <Paragraphs>209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חנוכה</vt:lpstr>
      <vt:lpstr>Where is Chanuka in the Tanach?</vt:lpstr>
      <vt:lpstr>חגי פרק ב</vt:lpstr>
      <vt:lpstr>A brief look at history…</vt:lpstr>
      <vt:lpstr>חגי פרק א</vt:lpstr>
      <vt:lpstr>חגי פרק ב – The 2nd Nevua on this Day</vt:lpstr>
      <vt:lpstr>Would we still have celebrated Chanuka  had there only been a military miracle?</vt:lpstr>
      <vt:lpstr>חגי פרק א – It’s Time to Come Back</vt:lpstr>
      <vt:lpstr>חגי פרק ב – Chizuk!</vt:lpstr>
      <vt:lpstr>חגי פרק ב – The “Kippa Sruga” Guy</vt:lpstr>
      <vt:lpstr>חגי פרק ב – The “Kippa Sruga” Guy</vt:lpstr>
      <vt:lpstr>זכריה פרק א – The “Black Kippa” Guy</vt:lpstr>
      <vt:lpstr>ירמיהו פרק ז</vt:lpstr>
      <vt:lpstr>ירמיהו פרק ז</vt:lpstr>
      <vt:lpstr>זכריה פרק ד – The Nevua of the Menorah</vt:lpstr>
      <vt:lpstr>PowerPoint Presentation</vt:lpstr>
      <vt:lpstr>Why did they start building the 2nd Temple  specifically on the 24th of Kislev? </vt:lpstr>
      <vt:lpstr>Back to Adam HaRishon…</vt:lpstr>
      <vt:lpstr>In Summary…</vt:lpstr>
      <vt:lpstr>Inspiration</vt:lpstr>
      <vt:lpstr>The Winter Solstice</vt:lpstr>
      <vt:lpstr>Megillat Taanit</vt:lpstr>
      <vt:lpstr>Maccabees Book 1, Chapter 4</vt:lpstr>
      <vt:lpstr>Maccabees Book 1, Chapter 4</vt:lpstr>
      <vt:lpstr>Maccabees Book 1, Chapter4</vt:lpstr>
      <vt:lpstr>Maccabees Book 1, Chapter 4</vt:lpstr>
      <vt:lpstr>Why do we celebrate today?</vt:lpstr>
      <vt:lpstr>What was the miracle?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חנוכה</dc:title>
  <dc:creator>Alexis</dc:creator>
  <cp:lastModifiedBy>Alexis</cp:lastModifiedBy>
  <cp:revision>22</cp:revision>
  <dcterms:created xsi:type="dcterms:W3CDTF">2012-11-17T18:21:30Z</dcterms:created>
  <dcterms:modified xsi:type="dcterms:W3CDTF">2013-09-17T18:23:03Z</dcterms:modified>
</cp:coreProperties>
</file>